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1" r:id="rId4"/>
    <p:sldId id="260" r:id="rId5"/>
    <p:sldId id="257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58" r:id="rId15"/>
    <p:sldId id="277" r:id="rId16"/>
    <p:sldId id="262" r:id="rId17"/>
    <p:sldId id="263" r:id="rId18"/>
    <p:sldId id="264" r:id="rId19"/>
    <p:sldId id="278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82" d="100"/>
          <a:sy n="82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5145-E249-472C-BF9A-F22647B1B22A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76B1-1A9D-46D7-B22F-6AE878EC85A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76B1-1A9D-46D7-B22F-6AE878EC85A9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76B1-1A9D-46D7-B22F-6AE878EC85A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5E305A-CD44-4C9B-8F3A-4BA710F94DF0}" type="datetimeFigureOut">
              <a:rPr lang="sr-Latn-CS" smtClean="0"/>
              <a:pPr/>
              <a:t>17.1.2020.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FFCF77-D0E8-4C26-A8FE-1B9565485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Učiteljica: Marija Lazar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/>
              <a:t>Rame uz rame </a:t>
            </a:r>
            <a:br>
              <a:rPr lang="hr-HR" dirty="0"/>
            </a:br>
            <a:r>
              <a:rPr lang="hr-HR" sz="2000" dirty="0"/>
              <a:t>(</a:t>
            </a:r>
            <a:r>
              <a:rPr lang="hr-HR" sz="1800" dirty="0"/>
              <a:t>Pravilnik o načinu postupanja odgojno-obrazovnih radnika školskih ustanova u poduzimanju mjera zaštite prava učenika te prijave svakog kršenja tih prava nadležnim tijelima</a:t>
            </a:r>
            <a:r>
              <a:rPr lang="hr-HR" sz="2000" dirty="0"/>
              <a:t> )</a:t>
            </a:r>
          </a:p>
        </p:txBody>
      </p:sp>
      <p:pic>
        <p:nvPicPr>
          <p:cNvPr id="19458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 l="3320" t="5168"/>
          <a:stretch>
            <a:fillRect/>
          </a:stretch>
        </p:blipFill>
        <p:spPr bwMode="auto">
          <a:xfrm>
            <a:off x="3929058" y="3646562"/>
            <a:ext cx="4929222" cy="3211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U slučajevima nasilnog postupanja potrebno je postupiti na sljedeći način:</a:t>
            </a:r>
          </a:p>
          <a:p>
            <a:pPr lvl="1"/>
            <a:r>
              <a:rPr lang="hr-HR" dirty="0"/>
              <a:t> ravnatelj ili razrednik odmah nakon prijavljenoga nasilnog postupanja obvezan je obavijestiti roditelje </a:t>
            </a:r>
          </a:p>
          <a:p>
            <a:pPr lvl="1"/>
            <a:r>
              <a:rPr lang="hr-HR" dirty="0"/>
              <a:t>zaduženi odgojno-obrazovni radnik pratit će učenika u slučaju da se on mora prevesti u liječničku ustanovu prije dolaska roditelja</a:t>
            </a:r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2290585" cy="2376483"/>
          </a:xfrm>
          <a:prstGeom prst="rect">
            <a:avLst/>
          </a:prstGeom>
          <a:noFill/>
        </p:spPr>
      </p:pic>
      <p:sp>
        <p:nvSpPr>
          <p:cNvPr id="7172" name="AutoShape 4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Pomoć učenicima počiniteljima i žrtvama nasilja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Odmah izvijestiti roditelje učenika koji je žrtva nasilja i roditelje učenika koji je počinio nasilje</a:t>
            </a:r>
          </a:p>
          <a:p>
            <a:r>
              <a:rPr lang="hr-HR" dirty="0"/>
              <a:t>Osigurati stručnu pomoć učeniku koji je žrtva nasilja i učeniku koji je počinio nasilje</a:t>
            </a:r>
          </a:p>
          <a:p>
            <a:r>
              <a:rPr lang="hr-HR" b="1" dirty="0"/>
              <a:t>Upozoriti učenika koji je počinio nasilje na neprihvatljivost i štetnost takvog ponašanja te ga savjetovati i poticati na promjenu takvoga ponašanja</a:t>
            </a:r>
          </a:p>
        </p:txBody>
      </p:sp>
      <p:sp>
        <p:nvSpPr>
          <p:cNvPr id="5122" name="AutoShape 2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6" name="AutoShape 6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7" name="Picture 7" descr="C:\Users\Rozalija Lazar\Desktop\108517051-bullying-vector-cartoon-illustration-teen-with-ice-cream-offends-a-boy-who-cries-demonstration-of-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2124076" cy="21240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Odgojno-obrazovni radnici obvezni su organizirati razgovore, radionice ili savjetovanja za učenike s ciljem pomirenja učenika, stvaranja prijateljskog okruženja, razvoja tolerancije, poštovanja različitosti te primjene nenasilne komunikacije</a:t>
            </a:r>
            <a:endParaRPr lang="hr-HR" b="1" dirty="0"/>
          </a:p>
          <a:p>
            <a:r>
              <a:rPr lang="hr-HR" dirty="0"/>
              <a:t>U slučaju ponavljanja nasilnog ponašanja, škola je obvezna uputiti učenika koji je počinio nasilje na postupak procjene rizičnosti ponašanja, mentalnog i fizičkog zdravlja te obiteljskih prilika</a:t>
            </a:r>
          </a:p>
        </p:txBody>
      </p:sp>
      <p:sp>
        <p:nvSpPr>
          <p:cNvPr id="4098" name="AutoShape 2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0" name="AutoShape 4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49815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2" name="AutoShape 6" descr="https://previews.123rf.com/images/mickallnice/mickallnice1708/mickallnice170800039/84711173-ni%C3%B1os-traviesos-que-intimidan-a-los-d%C3%A9biles-vector-e-illustraton-.jpg"/>
          <p:cNvSpPr>
            <a:spLocks noChangeAspect="1" noChangeArrowheads="1"/>
          </p:cNvSpPr>
          <p:nvPr/>
        </p:nvSpPr>
        <p:spPr bwMode="auto">
          <a:xfrm>
            <a:off x="155575" y="-2986088"/>
            <a:ext cx="7781925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4" name="AutoShape 8" descr="https://previews.123rf.com/images/mickallnice/mickallnice1708/mickallnice170800039/84711173-ni%C3%B1os-traviesos-que-intimidan-a-los-d%C3%A9biles-vector-e-illustraton-.jpg"/>
          <p:cNvSpPr>
            <a:spLocks noChangeAspect="1" noChangeArrowheads="1"/>
          </p:cNvSpPr>
          <p:nvPr/>
        </p:nvSpPr>
        <p:spPr bwMode="auto">
          <a:xfrm>
            <a:off x="155575" y="-2986088"/>
            <a:ext cx="7781925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5" name="Picture 9" descr="C:\Users\Rozalija Lazar\Desktop\84711173-ninos-traviesos-que-intimidan-a-los-débiles-vector-e-illustrato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2695580" cy="215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Sigurnost učenika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Školska ustanova obvezna je omogućiti učenicima rad u sigurnom okruženju</a:t>
            </a:r>
          </a:p>
          <a:p>
            <a:r>
              <a:rPr lang="hr-HR" dirty="0"/>
              <a:t>Školska ustanova obvezna je izvijestiti učenike o pravilima sigurnosti u školskom prostoru i mogućnostima njihove zaštite</a:t>
            </a:r>
          </a:p>
          <a:p>
            <a:r>
              <a:rPr lang="hr-HR" dirty="0"/>
              <a:t>Kućni red i popis dežurnih učitelja mora biti javan i dostupan učenicima, te prilagođen za učenike s teškoćama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3" name="Picture 1" descr="C:\Users\Rozalija Lazar\Downloads\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95063"/>
            <a:ext cx="4381510" cy="21200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ljudi reagiraju kada se nađu  u sukobu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Dva prijatelja nakon škole provode vrijeme zajedno. Mirko želi igrati video igricu namijenjenu za dva ili više igrača, a Adam se želi posvetiti pisanju domaće zadaće koju moraju napraviti u paru. </a:t>
            </a:r>
          </a:p>
          <a:p>
            <a:r>
              <a:rPr lang="hr-HR" sz="2400" dirty="0"/>
              <a:t>Mirko počinje vikati, razbacivati stvari i pokušava udariti Adama jer ne pristaje na igranje igrica.  Adam ga pokušava umiriti. Govori mu da će se sve dogovoriti mirnim putem, bez vikanja. Predlaže da prvo napišu zadaću, a zatim će igrati igrice. </a:t>
            </a:r>
          </a:p>
          <a:p>
            <a:endParaRPr lang="hr-HR" sz="2400" dirty="0"/>
          </a:p>
          <a:p>
            <a:r>
              <a:rPr lang="hr-HR" sz="2400" dirty="0"/>
              <a:t>Razmisli:  je li Mirkovo ponašanje prihvatljivo? Koji je od njih dvojice bolje postupio? Zašto? </a:t>
            </a:r>
          </a:p>
          <a:p>
            <a:endParaRPr lang="hr-HR" sz="2400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Odredi koje osobine odgovaraju Adamu, a koje Mirku.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Mirko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Adam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/>
              <a:t>Zločest</a:t>
            </a:r>
          </a:p>
          <a:p>
            <a:pPr>
              <a:buFont typeface="Wingdings" pitchFamily="2" charset="2"/>
              <a:buChar char="q"/>
            </a:pPr>
            <a:r>
              <a:rPr lang="hr-HR" dirty="0"/>
              <a:t>Agresivan </a:t>
            </a:r>
          </a:p>
          <a:p>
            <a:pPr>
              <a:buFont typeface="Wingdings" pitchFamily="2" charset="2"/>
              <a:buChar char="q"/>
            </a:pPr>
            <a:r>
              <a:rPr lang="hr-HR" dirty="0"/>
              <a:t>Bijesan </a:t>
            </a:r>
          </a:p>
          <a:p>
            <a:pPr>
              <a:buFont typeface="Wingdings" pitchFamily="2" charset="2"/>
              <a:buChar char="q"/>
            </a:pPr>
            <a:r>
              <a:rPr lang="hr-HR" dirty="0"/>
              <a:t>Ne poštuje prijatelja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hr-HR" dirty="0"/>
              <a:t>Dobar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/>
              <a:t>Miran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/>
              <a:t>Staložen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/>
              <a:t>Promišlja o situaciji </a:t>
            </a:r>
          </a:p>
        </p:txBody>
      </p:sp>
      <p:sp>
        <p:nvSpPr>
          <p:cNvPr id="2050" name="AutoShape 2" descr="Povezana slika"/>
          <p:cNvSpPr>
            <a:spLocks noChangeAspect="1" noChangeArrowheads="1"/>
          </p:cNvSpPr>
          <p:nvPr/>
        </p:nvSpPr>
        <p:spPr bwMode="auto">
          <a:xfrm>
            <a:off x="155575" y="-2384425"/>
            <a:ext cx="508635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2389982" cy="22329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Zaključujemo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Pregovor pretvara sukob u suradnju. Umjesto svađanja “licem u lice”, dvoje ljudi pokušava riješiti problem “rame uz rame”. Oni stvaraju situaciju u kojoj su obje strane pobjednici – oboje dobivaju što žele. </a:t>
            </a:r>
          </a:p>
          <a:p>
            <a:r>
              <a:rPr lang="hr-HR" dirty="0"/>
              <a:t>Evo kako... </a:t>
            </a:r>
            <a:r>
              <a:rPr lang="hr-HR" dirty="0">
                <a:sym typeface="Wingdings" pitchFamily="2" charset="2"/>
              </a:rPr>
              <a:t> </a:t>
            </a:r>
            <a:endParaRPr lang="hr-HR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5357850" cy="30718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1. </a:t>
            </a:r>
            <a:r>
              <a:rPr lang="hr-HR" sz="2400" b="1" dirty="0"/>
              <a:t>Ostani miran. </a:t>
            </a:r>
            <a:r>
              <a:rPr lang="hr-HR" sz="2400" dirty="0"/>
              <a:t>Duboko udahni. Broji do deset. Reci u sebi: “Mogu to riješiti bez ljutnje.” , “Ne trebam se svađati.”</a:t>
            </a:r>
          </a:p>
        </p:txBody>
      </p:sp>
      <p:sp>
        <p:nvSpPr>
          <p:cNvPr id="6" name="Cloud 5"/>
          <p:cNvSpPr/>
          <p:nvPr/>
        </p:nvSpPr>
        <p:spPr>
          <a:xfrm>
            <a:off x="214282" y="4000504"/>
            <a:ext cx="4857784" cy="2857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100" dirty="0"/>
              <a:t>3. </a:t>
            </a:r>
            <a:r>
              <a:rPr lang="hr-HR" sz="2100" b="1" dirty="0"/>
              <a:t>Slušaj sugovornika</a:t>
            </a:r>
            <a:r>
              <a:rPr lang="hr-HR" sz="2100" dirty="0"/>
              <a:t>. Pogledaj njega ili nju u oči, klimni glavom i reci “razumijem”. Ponovi što je rečeno i provjeri je  li tako. Pritom pazi da ne podižeš glas.</a:t>
            </a:r>
          </a:p>
        </p:txBody>
      </p:sp>
      <p:sp>
        <p:nvSpPr>
          <p:cNvPr id="7" name="Cloud 6"/>
          <p:cNvSpPr/>
          <p:nvPr/>
        </p:nvSpPr>
        <p:spPr>
          <a:xfrm>
            <a:off x="3714744" y="2143116"/>
            <a:ext cx="5429256" cy="24288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2. </a:t>
            </a:r>
            <a:r>
              <a:rPr lang="hr-HR" sz="2200" b="1" dirty="0"/>
              <a:t>“Ohladi” svog protivnika. </a:t>
            </a:r>
            <a:r>
              <a:rPr lang="hr-HR" sz="2200" dirty="0"/>
              <a:t>Reci sugovorniku: “Ne isplati se svađati zbog ovoga.”, “Nemam ništa protiv tebe i ne želim se svađati.”</a:t>
            </a:r>
            <a:endParaRPr lang="hr-HR" sz="2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4282" y="142852"/>
            <a:ext cx="5572164" cy="3429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4 . </a:t>
            </a:r>
            <a:r>
              <a:rPr lang="hr-HR" sz="2400" b="1" dirty="0"/>
              <a:t>Pokaži poštovanje.  </a:t>
            </a:r>
            <a:r>
              <a:rPr lang="hr-HR" sz="2400" dirty="0"/>
              <a:t>Nemoj reći da nešto nije u redu s tom drugom osobom . Reci: “razumijem što hoćeš reći.”, “Znam kako se osjećaš.” Ako si napravio nešto loše, ispričaj se.</a:t>
            </a:r>
          </a:p>
        </p:txBody>
      </p:sp>
      <p:sp>
        <p:nvSpPr>
          <p:cNvPr id="3" name="Cloud 2"/>
          <p:cNvSpPr/>
          <p:nvPr/>
        </p:nvSpPr>
        <p:spPr>
          <a:xfrm>
            <a:off x="2571736" y="3429000"/>
            <a:ext cx="5857916" cy="30718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5. </a:t>
            </a:r>
            <a:r>
              <a:rPr lang="hr-HR" sz="2400" b="1" dirty="0"/>
              <a:t>Riješi problem</a:t>
            </a:r>
            <a:r>
              <a:rPr lang="hr-HR" sz="2400" dirty="0"/>
              <a:t>. Predloži dogovor. Pitaj sugovornika ima li drugi bolji prijedlog. Pokušajte biti kreativni dok tražite rješenje koje vam odgovara.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HVALA NA PAŽNJI!</a:t>
            </a:r>
          </a:p>
          <a:p>
            <a:endParaRPr lang="hr-HR" sz="5400" dirty="0"/>
          </a:p>
        </p:txBody>
      </p:sp>
      <p:pic>
        <p:nvPicPr>
          <p:cNvPr id="1026" name="Picture 2" descr="C:\Users\Rozalija Lazar\AppData\Local\Microsoft\Windows\Temporary Internet Files\Content.IE5\85742WC7\depositphotos_12221489-Big-smile-emotic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3500414" cy="35004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7158" y="285728"/>
            <a:ext cx="621510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Jeste li se ikada s kime sukobili?</a:t>
            </a:r>
          </a:p>
          <a:p>
            <a:pPr algn="ctr"/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2643174" y="2357430"/>
            <a:ext cx="621510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Zašto dolazi do sukoba?</a:t>
            </a:r>
          </a:p>
          <a:p>
            <a:pPr algn="ctr"/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285720" y="4429132"/>
            <a:ext cx="621510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Mogu li se sukobi i svađe spriječiti? Kako?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1143000"/>
          </a:xfrm>
        </p:spPr>
        <p:txBody>
          <a:bodyPr>
            <a:noAutofit/>
          </a:bodyPr>
          <a:lstStyle/>
          <a:p>
            <a:r>
              <a:rPr lang="hr-HR" sz="2800" dirty="0"/>
              <a:t>Odredi koji su primjeri pozitvnog i prihvatljivog ponašanja, a koji negativnog i neprihvatljivog ponašanja. Objasni. </a:t>
            </a:r>
          </a:p>
        </p:txBody>
      </p:sp>
      <p:pic>
        <p:nvPicPr>
          <p:cNvPr id="1026" name="Picture 2" descr="Slikovni rezultat za mirno rješavanje suko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071834" cy="1617560"/>
          </a:xfrm>
          <a:prstGeom prst="rect">
            <a:avLst/>
          </a:prstGeom>
          <a:noFill/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2857496"/>
            <a:ext cx="2000264" cy="2266603"/>
          </a:xfrm>
          <a:prstGeom prst="rect">
            <a:avLst/>
          </a:prstGeom>
          <a:noFill/>
        </p:spPr>
      </p:pic>
      <p:pic>
        <p:nvPicPr>
          <p:cNvPr id="1032" name="Picture 8" descr="Slikovni rezultat za prevencija nasil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142984"/>
            <a:ext cx="3383197" cy="1697841"/>
          </a:xfrm>
          <a:prstGeom prst="rect">
            <a:avLst/>
          </a:prstGeom>
          <a:noFill/>
        </p:spPr>
      </p:pic>
      <p:pic>
        <p:nvPicPr>
          <p:cNvPr id="1034" name="Picture 10" descr="Povezana slika"/>
          <p:cNvPicPr>
            <a:picLocks noChangeAspect="1" noChangeArrowheads="1"/>
          </p:cNvPicPr>
          <p:nvPr/>
        </p:nvPicPr>
        <p:blipFill>
          <a:blip r:embed="rId6"/>
          <a:srcRect l="22141" t="20271" r="21124" b="24447"/>
          <a:stretch>
            <a:fillRect/>
          </a:stretch>
        </p:blipFill>
        <p:spPr bwMode="auto">
          <a:xfrm>
            <a:off x="51356" y="3117734"/>
            <a:ext cx="2928926" cy="2143116"/>
          </a:xfrm>
          <a:prstGeom prst="rect">
            <a:avLst/>
          </a:prstGeom>
          <a:noFill/>
        </p:spPr>
      </p:pic>
      <p:pic>
        <p:nvPicPr>
          <p:cNvPr id="1036" name="Picture 12" descr="Povezana sl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428736"/>
            <a:ext cx="2500330" cy="188216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lum bright="12000" contrast="6000"/>
          </a:blip>
          <a:srcRect l="6541" t="17223" r="4625" b="24777"/>
          <a:stretch>
            <a:fillRect/>
          </a:stretch>
        </p:blipFill>
        <p:spPr bwMode="auto">
          <a:xfrm>
            <a:off x="571472" y="5206594"/>
            <a:ext cx="3370275" cy="16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4000504"/>
            <a:ext cx="1824028" cy="243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ighti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3429000"/>
            <a:ext cx="2374026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29642" cy="5091130"/>
          </a:xfrm>
        </p:spPr>
        <p:txBody>
          <a:bodyPr>
            <a:normAutofit/>
          </a:bodyPr>
          <a:lstStyle/>
          <a:p>
            <a:r>
              <a:rPr lang="hr-HR" sz="2800" dirty="0"/>
              <a:t>Sukobi među ljudima najčešće nastaju kada dvije osobe ili grupe imaju različite, suprotne te nepomirljive želje i ciljeve.</a:t>
            </a:r>
          </a:p>
          <a:p>
            <a:endParaRPr lang="hr-HR" sz="32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  <a:p>
            <a:r>
              <a:rPr lang="hr-HR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Unatoč tome, za svaki sukob ili svađu postoji rješenje!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U ovoj ćemo lekciji, uz upoznavanje Pravilnika, učiti kako spriječiti sukobe da ne bi prerasli u svađe. Ponovit ćemo mnoge vještine koje već znamo, a naučit ćemo  i neke nove. </a:t>
            </a:r>
          </a:p>
          <a:p>
            <a:r>
              <a:rPr lang="hr-HR" dirty="0"/>
              <a:t>Vještine ćemo uvježbavati kroz probe ponašanja. 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500" dirty="0"/>
              <a:t>Što je pravilnik? Što se njime propisuje?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Pravilnik</a:t>
            </a:r>
            <a:r>
              <a:rPr lang="hr-HR" dirty="0"/>
              <a:t> je zakonski dokument koji propisuje način obavljanja poslova.</a:t>
            </a:r>
          </a:p>
          <a:p>
            <a:r>
              <a:rPr lang="hr-HR" dirty="0"/>
              <a:t>Ovaj Pravilnik propisuje način postupanja učitelja i drugih školskih radnika u poduzimanju mjera zaštite prava učenika te prijave svakog kršenja tih prava.</a:t>
            </a:r>
          </a:p>
          <a:p>
            <a:endParaRPr lang="hr-HR" dirty="0"/>
          </a:p>
          <a:p>
            <a:r>
              <a:rPr lang="hr-HR" dirty="0"/>
              <a:t>Školska ustanova obvezna je učeniku osigurati: </a:t>
            </a:r>
          </a:p>
          <a:p>
            <a:pPr lvl="1"/>
            <a:r>
              <a:rPr lang="hr-HR" dirty="0"/>
              <a:t>zaštitu prava propisanih Ustavom Republike Hrvatske, konvencijama i zakonima</a:t>
            </a:r>
          </a:p>
          <a:p>
            <a:pPr lvl="1"/>
            <a:r>
              <a:rPr lang="hr-HR" dirty="0"/>
              <a:t>provedbu programa kojima se promiče zaštita njihovih prava, sigurnost i zdravlje.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Zaštita prava učenika ostvaruje se: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Sprječavanjem nasilja među učenicima</a:t>
            </a:r>
          </a:p>
          <a:p>
            <a:r>
              <a:rPr lang="hr-HR" sz="2800" dirty="0"/>
              <a:t>Prijavom svakog oblika nasilja nadležnim osobama školske ustanove</a:t>
            </a:r>
          </a:p>
          <a:p>
            <a:r>
              <a:rPr lang="hr-HR" sz="2800" dirty="0"/>
              <a:t>postupanjem nadležnih osoba prema žrtvama nasilja i onima koji krše prava učenika</a:t>
            </a:r>
          </a:p>
          <a:p>
            <a:endParaRPr lang="hr-HR" sz="2800" dirty="0"/>
          </a:p>
          <a:p>
            <a:r>
              <a:rPr lang="hr-HR" sz="2800" dirty="0">
                <a:latin typeface="Perpetua" pitchFamily="18" charset="0"/>
              </a:rPr>
              <a:t>Svaki radnik školske ustanove obvezan je, o mogućem vršenju nasilja među učenicima, odmah izvijestiti razrednika ili druge nadležne osobe u školi.  </a:t>
            </a:r>
            <a:endParaRPr lang="hr-HR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Odgojno-obrazovni radnici obvezni su osigurati učeniku zaštitu u vidu: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7772400" cy="4572000"/>
          </a:xfrm>
        </p:spPr>
        <p:txBody>
          <a:bodyPr/>
          <a:lstStyle/>
          <a:p>
            <a:r>
              <a:rPr lang="hr-HR" dirty="0"/>
              <a:t>Obaviještenost o svim pitanjima koja se na njega odnose</a:t>
            </a:r>
          </a:p>
          <a:p>
            <a:r>
              <a:rPr lang="hr-HR" dirty="0"/>
              <a:t>Savjet i pomoć u rješavanju problema</a:t>
            </a:r>
          </a:p>
          <a:p>
            <a:r>
              <a:rPr lang="hr-HR" dirty="0"/>
              <a:t>Poštovanje njegova mišljenja</a:t>
            </a:r>
          </a:p>
          <a:p>
            <a:r>
              <a:rPr lang="hr-HR" dirty="0"/>
              <a:t> Pomoć drugih učenika školske ustanove</a:t>
            </a:r>
          </a:p>
          <a:p>
            <a:r>
              <a:rPr lang="hr-HR" dirty="0"/>
              <a:t>Sudjelovanje u radu vijeća učenika te u izradi i provedbi kućnoga reda</a:t>
            </a:r>
          </a:p>
        </p:txBody>
      </p:sp>
      <p:sp>
        <p:nvSpPr>
          <p:cNvPr id="9218" name="AutoShape 2" descr="Slikovni rezultat za BULLYING"/>
          <p:cNvSpPr>
            <a:spLocks noChangeAspect="1" noChangeArrowheads="1"/>
          </p:cNvSpPr>
          <p:nvPr/>
        </p:nvSpPr>
        <p:spPr bwMode="auto">
          <a:xfrm>
            <a:off x="155575" y="-1646238"/>
            <a:ext cx="47244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0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161240"/>
            <a:ext cx="3238496" cy="24288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Postupanje u slučaju povrede prava učenika: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Odgojno-obrazovni radnici obvezni su učenike poučiti o njihovim pravima i o postupanju u slučajevima nasilničkog ponašanja</a:t>
            </a:r>
          </a:p>
          <a:p>
            <a:r>
              <a:rPr lang="hr-HR" dirty="0"/>
              <a:t>Školska ustanova obvezna je informirati roditelje/skrbnike o postupanju u slučaju povrede prava učenika</a:t>
            </a:r>
          </a:p>
          <a:p>
            <a:r>
              <a:rPr lang="hr-HR" dirty="0"/>
              <a:t>Povredu prava učenika u školi, roditelj ima pravo prijaviti odgojno-obrazovnome radniku ili ravnatelju</a:t>
            </a:r>
          </a:p>
          <a:p>
            <a:endParaRPr lang="hr-HR" dirty="0"/>
          </a:p>
          <a:p>
            <a:r>
              <a:rPr lang="hr-HR" dirty="0"/>
              <a:t>U slučaju nasilnog postupanja prema učeniku, radnici školske ustanove obvezni su odmah poduzeti potrebne mjere  s ciljem zaustavljanja nasilnog postupanja, a u slučaju potrebe pozvati i policiju</a:t>
            </a:r>
          </a:p>
        </p:txBody>
      </p:sp>
      <p:sp>
        <p:nvSpPr>
          <p:cNvPr id="8194" name="AutoShape 2" descr="Slikovni rezultat za BULLYING"/>
          <p:cNvSpPr>
            <a:spLocks noChangeAspect="1" noChangeArrowheads="1"/>
          </p:cNvSpPr>
          <p:nvPr/>
        </p:nvSpPr>
        <p:spPr bwMode="auto">
          <a:xfrm>
            <a:off x="155575" y="-1646238"/>
            <a:ext cx="47244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</TotalTime>
  <Words>920</Words>
  <Application>Microsoft Office PowerPoint</Application>
  <PresentationFormat>Prikaz na zaslonu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 Narrow</vt:lpstr>
      <vt:lpstr>Calibri</vt:lpstr>
      <vt:lpstr>Franklin Gothic Book</vt:lpstr>
      <vt:lpstr>Perpetua</vt:lpstr>
      <vt:lpstr>Wingdings</vt:lpstr>
      <vt:lpstr>Wingdings 2</vt:lpstr>
      <vt:lpstr>Equity</vt:lpstr>
      <vt:lpstr>Rame uz rame  (Pravilnik o načinu postupanja odgojno-obrazovnih radnika školskih ustanova u poduzimanju mjera zaštite prava učenika te prijave svakog kršenja tih prava nadležnim tijelima )</vt:lpstr>
      <vt:lpstr>PowerPoint prezentacija</vt:lpstr>
      <vt:lpstr>Odredi koji su primjeri pozitvnog i prihvatljivog ponašanja, a koji negativnog i neprihvatljivog ponašanja. Objasni. </vt:lpstr>
      <vt:lpstr>PowerPoint prezentacija</vt:lpstr>
      <vt:lpstr>PowerPoint prezentacija</vt:lpstr>
      <vt:lpstr>Što je pravilnik? Što se njime propisuje?</vt:lpstr>
      <vt:lpstr>Zaštita prava učenika ostvaruje se: </vt:lpstr>
      <vt:lpstr>Odgojno-obrazovni radnici obvezni su osigurati učeniku zaštitu u vidu:</vt:lpstr>
      <vt:lpstr>Postupanje u slučaju povrede prava učenika: </vt:lpstr>
      <vt:lpstr>PowerPoint prezentacija</vt:lpstr>
      <vt:lpstr>Pomoć učenicima počiniteljima i žrtvama nasilja</vt:lpstr>
      <vt:lpstr>PowerPoint prezentacija</vt:lpstr>
      <vt:lpstr>Sigurnost učenika</vt:lpstr>
      <vt:lpstr>Kako ljudi reagiraju kada se nađu  u sukobu</vt:lpstr>
      <vt:lpstr>Odredi koje osobine odgovaraju Adamu, a koje Mirku.</vt:lpstr>
      <vt:lpstr>Zaključujemo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Rame uz rame</dc:title>
  <dc:creator>Rozalija Lazar</dc:creator>
  <cp:lastModifiedBy>Škola Cestica_raz</cp:lastModifiedBy>
  <cp:revision>48</cp:revision>
  <dcterms:created xsi:type="dcterms:W3CDTF">2020-01-15T21:02:37Z</dcterms:created>
  <dcterms:modified xsi:type="dcterms:W3CDTF">2020-01-17T12:17:47Z</dcterms:modified>
</cp:coreProperties>
</file>