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60.xml" ContentType="application/vnd.openxmlformats-officedocument.presentationml.slideLayout+xml"/>
  <Override PartName="/ppt/theme/theme29.xml" ContentType="application/vnd.openxmlformats-officedocument.theme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theme/theme21.xml" ContentType="application/vnd.openxmlformats-officedocument.theme+xml"/>
  <Override PartName="/ppt/theme/theme32.xml" ContentType="application/vnd.openxmlformats-officedocument.them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ppt/theme/theme48.xml" ContentType="application/vnd.openxmlformats-officedocument.them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theme/themeOverride47.xml" ContentType="application/vnd.openxmlformats-officedocument.themeOverride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charts/chart10.xml" ContentType="application/vnd.openxmlformats-officedocument.drawingml.chart+xml"/>
  <Override PartName="/ppt/theme/themeOverride36.xml" ContentType="application/vnd.openxmlformats-officedocument.themeOverride+xml"/>
  <Override PartName="/ppt/theme/theme40.xml" ContentType="application/vnd.openxmlformats-officedocument.theme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Masters/slideMaster35.xml" ContentType="application/vnd.openxmlformats-officedocument.presentationml.slideMaster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45.xml" ContentType="application/vnd.openxmlformats-officedocument.them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Masters/slideMaster29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heme/theme39.xml" ContentType="application/vnd.openxmlformats-officedocument.theme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charts/chart12.xml" ContentType="application/vnd.openxmlformats-officedocument.drawingml.chart+xml"/>
  <Override PartName="/ppt/theme/themeOverride38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49.xml" ContentType="application/vnd.openxmlformats-officedocument.themeOverride+xml"/>
  <Override PartName="/ppt/slideMasters/slideMaster21.xml" ContentType="application/vnd.openxmlformats-officedocument.presentationml.slideMaster+xml"/>
  <Override PartName="/ppt/theme/theme42.xml" ContentType="application/vnd.openxmlformats-officedocument.theme+xml"/>
  <Override PartName="/ppt/theme/themeOverride27.xml" ContentType="application/vnd.openxmlformats-officedocument.themeOverr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theme/themeOverride41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slideMasters/slideMaster48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Masters/slideMaster37.xml" ContentType="application/vnd.openxmlformats-officedocument.presentationml.slideMaster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heme/theme47.xml" ContentType="application/vnd.openxmlformats-officedocument.theme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heme/themeOverride46.xml" ContentType="application/vnd.openxmlformats-officedocument.themeOverride+xml"/>
  <Override PartName="/ppt/theme/theme50.xml" ContentType="application/vnd.openxmlformats-officedocument.them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53.xml" ContentType="application/vnd.openxmlformats-officedocument.presentationml.notesSlid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44.xml" ContentType="application/vnd.openxmlformats-officedocument.theme+xml"/>
  <Override PartName="/ppt/theme/themeOverride29.xml" ContentType="application/vnd.openxmlformats-officedocument.themeOverride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theme/theme22.xml" ContentType="application/vnd.openxmlformats-officedocument.theme+xml"/>
  <Override PartName="/ppt/charts/chart4.xml" ContentType="application/vnd.openxmlformats-officedocument.drawingml.chart+xml"/>
  <Override PartName="/ppt/theme/themeOverride43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heme/theme49.xml" ContentType="application/vnd.openxmlformats-officedocument.theme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8.xml" ContentType="application/vnd.openxmlformats-officedocument.theme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heme/themeOverride48.xml" ContentType="application/vnd.openxmlformats-officedocument.themeOverride+xml"/>
  <Override PartName="/ppt/slideMasters/slideMaster31.xml" ContentType="application/vnd.openxmlformats-officedocument.presentationml.slideMaster+xml"/>
  <Override PartName="/ppt/theme/themeOverride37.xml" ContentType="application/vnd.openxmlformats-officedocument.themeOverr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41.xml" ContentType="application/vnd.openxmlformats-officedocument.them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30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Masters/slideMaster47.xml" ContentType="application/vnd.openxmlformats-officedocument.presentationml.slideMaster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6.xml" ContentType="application/vnd.openxmlformats-officedocument.theme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heme/theme35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theme/theme24.xml" ContentType="application/vnd.openxmlformats-officedocument.them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heme/themeOverride45.xml" ContentType="application/vnd.openxmlformats-officedocument.themeOverride+xml"/>
  <Override PartName="/ppt/theme/theme13.xml" ContentType="application/vnd.openxmlformats-officedocument.them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notesSlides/notesSlide49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74" r:id="rId4"/>
    <p:sldMasterId id="2147483686" r:id="rId5"/>
    <p:sldMasterId id="2147483688" r:id="rId6"/>
    <p:sldMasterId id="2147483690" r:id="rId7"/>
    <p:sldMasterId id="2147483692" r:id="rId8"/>
    <p:sldMasterId id="2147483695" r:id="rId9"/>
    <p:sldMasterId id="2147483697" r:id="rId10"/>
    <p:sldMasterId id="2147483699" r:id="rId11"/>
    <p:sldMasterId id="2147483701" r:id="rId12"/>
    <p:sldMasterId id="2147483703" r:id="rId13"/>
    <p:sldMasterId id="2147483705" r:id="rId14"/>
    <p:sldMasterId id="2147483707" r:id="rId15"/>
    <p:sldMasterId id="2147483709" r:id="rId16"/>
    <p:sldMasterId id="2147483711" r:id="rId17"/>
    <p:sldMasterId id="2147483713" r:id="rId18"/>
    <p:sldMasterId id="2147483715" r:id="rId19"/>
    <p:sldMasterId id="2147483717" r:id="rId20"/>
    <p:sldMasterId id="2147483719" r:id="rId21"/>
    <p:sldMasterId id="2147483721" r:id="rId22"/>
    <p:sldMasterId id="2147483723" r:id="rId23"/>
    <p:sldMasterId id="2147483725" r:id="rId24"/>
    <p:sldMasterId id="2147483727" r:id="rId25"/>
    <p:sldMasterId id="2147483729" r:id="rId26"/>
    <p:sldMasterId id="2147483731" r:id="rId27"/>
    <p:sldMasterId id="2147483733" r:id="rId28"/>
    <p:sldMasterId id="2147483735" r:id="rId29"/>
    <p:sldMasterId id="2147483737" r:id="rId30"/>
    <p:sldMasterId id="2147483739" r:id="rId31"/>
    <p:sldMasterId id="2147483741" r:id="rId32"/>
    <p:sldMasterId id="2147483743" r:id="rId33"/>
    <p:sldMasterId id="2147483745" r:id="rId34"/>
    <p:sldMasterId id="2147483747" r:id="rId35"/>
    <p:sldMasterId id="2147483749" r:id="rId36"/>
    <p:sldMasterId id="2147483751" r:id="rId37"/>
    <p:sldMasterId id="2147483753" r:id="rId38"/>
    <p:sldMasterId id="2147483755" r:id="rId39"/>
    <p:sldMasterId id="2147483757" r:id="rId40"/>
    <p:sldMasterId id="2147483759" r:id="rId41"/>
    <p:sldMasterId id="2147483761" r:id="rId42"/>
    <p:sldMasterId id="2147483763" r:id="rId43"/>
    <p:sldMasterId id="2147483765" r:id="rId44"/>
    <p:sldMasterId id="2147483767" r:id="rId45"/>
    <p:sldMasterId id="2147483769" r:id="rId46"/>
    <p:sldMasterId id="2147483771" r:id="rId47"/>
    <p:sldMasterId id="2147483773" r:id="rId48"/>
  </p:sldMasterIdLst>
  <p:notesMasterIdLst>
    <p:notesMasterId r:id="rId103"/>
  </p:notesMasterIdLst>
  <p:handoutMasterIdLst>
    <p:handoutMasterId r:id="rId104"/>
  </p:handoutMasterIdLst>
  <p:sldIdLst>
    <p:sldId id="261" r:id="rId49"/>
    <p:sldId id="256" r:id="rId50"/>
    <p:sldId id="262" r:id="rId51"/>
    <p:sldId id="263" r:id="rId52"/>
    <p:sldId id="264" r:id="rId53"/>
    <p:sldId id="265" r:id="rId54"/>
    <p:sldId id="266" r:id="rId55"/>
    <p:sldId id="267" r:id="rId56"/>
    <p:sldId id="268" r:id="rId57"/>
    <p:sldId id="269" r:id="rId58"/>
    <p:sldId id="270" r:id="rId59"/>
    <p:sldId id="271" r:id="rId60"/>
    <p:sldId id="272" r:id="rId61"/>
    <p:sldId id="273" r:id="rId62"/>
    <p:sldId id="274" r:id="rId63"/>
    <p:sldId id="257" r:id="rId64"/>
    <p:sldId id="275" r:id="rId65"/>
    <p:sldId id="276" r:id="rId66"/>
    <p:sldId id="277" r:id="rId67"/>
    <p:sldId id="278" r:id="rId68"/>
    <p:sldId id="279" r:id="rId69"/>
    <p:sldId id="280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92" r:id="rId82"/>
    <p:sldId id="293" r:id="rId83"/>
    <p:sldId id="294" r:id="rId84"/>
    <p:sldId id="259" r:id="rId85"/>
    <p:sldId id="295" r:id="rId86"/>
    <p:sldId id="296" r:id="rId87"/>
    <p:sldId id="297" r:id="rId88"/>
    <p:sldId id="298" r:id="rId89"/>
    <p:sldId id="299" r:id="rId90"/>
    <p:sldId id="300" r:id="rId91"/>
    <p:sldId id="301" r:id="rId92"/>
    <p:sldId id="302" r:id="rId93"/>
    <p:sldId id="303" r:id="rId94"/>
    <p:sldId id="304" r:id="rId95"/>
    <p:sldId id="305" r:id="rId96"/>
    <p:sldId id="306" r:id="rId97"/>
    <p:sldId id="307" r:id="rId98"/>
    <p:sldId id="308" r:id="rId99"/>
    <p:sldId id="309" r:id="rId100"/>
    <p:sldId id="310" r:id="rId101"/>
    <p:sldId id="311" r:id="rId102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9954CC"/>
    <a:srgbClr val="D765FF"/>
    <a:srgbClr val="FA6500"/>
    <a:srgbClr val="00FFFF"/>
    <a:srgbClr val="997D17"/>
    <a:srgbClr val="FF8F8F"/>
    <a:srgbClr val="FF9BC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84" Type="http://schemas.openxmlformats.org/officeDocument/2006/relationships/slide" Target="slides/slide36.xml"/><Relationship Id="rId89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3.xml"/><Relationship Id="rId92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slide" Target="slides/slide18.xml"/><Relationship Id="rId74" Type="http://schemas.openxmlformats.org/officeDocument/2006/relationships/slide" Target="slides/slide26.xml"/><Relationship Id="rId79" Type="http://schemas.openxmlformats.org/officeDocument/2006/relationships/slide" Target="slides/slide31.xml"/><Relationship Id="rId87" Type="http://schemas.openxmlformats.org/officeDocument/2006/relationships/slide" Target="slides/slide39.xml"/><Relationship Id="rId102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3.xml"/><Relationship Id="rId82" Type="http://schemas.openxmlformats.org/officeDocument/2006/relationships/slide" Target="slides/slide34.xml"/><Relationship Id="rId90" Type="http://schemas.openxmlformats.org/officeDocument/2006/relationships/slide" Target="slides/slide42.xml"/><Relationship Id="rId95" Type="http://schemas.openxmlformats.org/officeDocument/2006/relationships/slide" Target="slides/slide4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77" Type="http://schemas.openxmlformats.org/officeDocument/2006/relationships/slide" Target="slides/slide29.xml"/><Relationship Id="rId100" Type="http://schemas.openxmlformats.org/officeDocument/2006/relationships/slide" Target="slides/slide52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72" Type="http://schemas.openxmlformats.org/officeDocument/2006/relationships/slide" Target="slides/slide24.xml"/><Relationship Id="rId80" Type="http://schemas.openxmlformats.org/officeDocument/2006/relationships/slide" Target="slides/slide32.xml"/><Relationship Id="rId85" Type="http://schemas.openxmlformats.org/officeDocument/2006/relationships/slide" Target="slides/slide37.xml"/><Relationship Id="rId93" Type="http://schemas.openxmlformats.org/officeDocument/2006/relationships/slide" Target="slides/slide45.xml"/><Relationship Id="rId98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slide" Target="slides/slide22.xml"/><Relationship Id="rId75" Type="http://schemas.openxmlformats.org/officeDocument/2006/relationships/slide" Target="slides/slide27.xml"/><Relationship Id="rId83" Type="http://schemas.openxmlformats.org/officeDocument/2006/relationships/slide" Target="slides/slide35.xml"/><Relationship Id="rId88" Type="http://schemas.openxmlformats.org/officeDocument/2006/relationships/slide" Target="slides/slide40.xml"/><Relationship Id="rId91" Type="http://schemas.openxmlformats.org/officeDocument/2006/relationships/slide" Target="slides/slide43.xml"/><Relationship Id="rId96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slide" Target="slides/slide25.xml"/><Relationship Id="rId78" Type="http://schemas.openxmlformats.org/officeDocument/2006/relationships/slide" Target="slides/slide30.xml"/><Relationship Id="rId81" Type="http://schemas.openxmlformats.org/officeDocument/2006/relationships/slide" Target="slides/slide33.xml"/><Relationship Id="rId86" Type="http://schemas.openxmlformats.org/officeDocument/2006/relationships/slide" Target="slides/slide38.xml"/><Relationship Id="rId94" Type="http://schemas.openxmlformats.org/officeDocument/2006/relationships/slide" Target="slides/slide46.xml"/><Relationship Id="rId99" Type="http://schemas.openxmlformats.org/officeDocument/2006/relationships/slide" Target="slides/slide51.xml"/><Relationship Id="rId101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6" Type="http://schemas.openxmlformats.org/officeDocument/2006/relationships/slide" Target="slides/slide28.xml"/><Relationship Id="rId97" Type="http://schemas.openxmlformats.org/officeDocument/2006/relationships/slide" Target="slides/slide49.xml"/><Relationship Id="rId10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17.xml"/><Relationship Id="rId4" Type="http://schemas.openxmlformats.org/officeDocument/2006/relationships/package" Target="../embeddings/Radni_list_programa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themeOverride" Target="../theme/themeOverride19.xml"/><Relationship Id="rId4" Type="http://schemas.openxmlformats.org/officeDocument/2006/relationships/package" Target="../embeddings/Radni_list_programa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Office_Excel2.xlsx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Office_Excel20.xlsx"/><Relationship Id="rId2" Type="http://schemas.openxmlformats.org/officeDocument/2006/relationships/image" Target="../media/image22.jpeg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Office_Excel25.xlsx"/><Relationship Id="rId2" Type="http://schemas.openxmlformats.org/officeDocument/2006/relationships/image" Target="../media/image22.jpeg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6.xlsx"/><Relationship Id="rId1" Type="http://schemas.openxmlformats.org/officeDocument/2006/relationships/image" Target="../media/image23.jpeg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themeOverride" Target="../theme/themeOverride3.xml"/><Relationship Id="rId4" Type="http://schemas.openxmlformats.org/officeDocument/2006/relationships/package" Target="../embeddings/Radni_list_programa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Office_Excel35.xlsx"/><Relationship Id="rId2" Type="http://schemas.openxmlformats.org/officeDocument/2006/relationships/image" Target="../media/image13.jpeg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37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Office_Excel38.xlsx"/><Relationship Id="rId2" Type="http://schemas.openxmlformats.org/officeDocument/2006/relationships/image" Target="../media/image25.jpeg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Office_Excel39.xlsx"/><Relationship Id="rId2" Type="http://schemas.openxmlformats.org/officeDocument/2006/relationships/image" Target="../media/image26.jpeg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themeOverride" Target="../theme/themeOverride39.xml"/><Relationship Id="rId4" Type="http://schemas.openxmlformats.org/officeDocument/2006/relationships/package" Target="../embeddings/Radni_list_programa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41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42.xlsx"/><Relationship Id="rId1" Type="http://schemas.openxmlformats.org/officeDocument/2006/relationships/themeOverride" Target="../theme/themeOverride41.xml"/></Relationships>
</file>

<file path=ppt/charts/_rels/char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package" Target="../embeddings/Radni_list_programa_Microsoft_Office_Excel43.xlsx"/><Relationship Id="rId4" Type="http://schemas.openxmlformats.org/officeDocument/2006/relationships/image" Target="../media/image27.jpeg"/><Relationship Id="rId9" Type="http://schemas.openxmlformats.org/officeDocument/2006/relationships/image" Target="../media/image22.jpeg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44.xlsx"/><Relationship Id="rId1" Type="http://schemas.openxmlformats.org/officeDocument/2006/relationships/themeOverride" Target="../theme/themeOverride43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45.xlsx"/><Relationship Id="rId1" Type="http://schemas.openxmlformats.org/officeDocument/2006/relationships/themeOverride" Target="../theme/themeOverride44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46.xlsx"/><Relationship Id="rId1" Type="http://schemas.openxmlformats.org/officeDocument/2006/relationships/themeOverride" Target="../theme/themeOverride45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47.xlsx"/><Relationship Id="rId1" Type="http://schemas.openxmlformats.org/officeDocument/2006/relationships/themeOverride" Target="../theme/themeOverrid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Office_Excel48.xlsx"/><Relationship Id="rId2" Type="http://schemas.openxmlformats.org/officeDocument/2006/relationships/image" Target="../media/image31.jpeg"/><Relationship Id="rId1" Type="http://schemas.openxmlformats.org/officeDocument/2006/relationships/themeOverride" Target="../theme/themeOverrid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Office_Excel49.xlsx"/><Relationship Id="rId2" Type="http://schemas.openxmlformats.org/officeDocument/2006/relationships/image" Target="../media/image32.gif"/><Relationship Id="rId1" Type="http://schemas.openxmlformats.org/officeDocument/2006/relationships/themeOverride" Target="../theme/themeOverride4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jpeg"/><Relationship Id="rId1" Type="http://schemas.openxmlformats.org/officeDocument/2006/relationships/themeOverride" Target="../theme/themeOverride49.xml"/><Relationship Id="rId4" Type="http://schemas.openxmlformats.org/officeDocument/2006/relationships/package" Target="../embeddings/Radni_list_programa_Microsoft_Office_Excel50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9999FF"/>
              </a:solidFill>
            </c:spPr>
          </c:dPt>
          <c:dPt>
            <c:idx val="2"/>
            <c:spPr>
              <a:solidFill>
                <a:srgbClr val="FF3399"/>
              </a:solidFill>
            </c:spPr>
          </c:dPt>
          <c:dLbls>
            <c:dLbl>
              <c:idx val="0"/>
              <c:layout>
                <c:manualLayout>
                  <c:x val="-0.20505344440640644"/>
                  <c:y val="-6.070266151093189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56%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3538647342995169"/>
                  <c:y val="-9.79440176598880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99"/>
                        </a:solidFill>
                      </a:rPr>
                      <a:t>22%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12924607250180725"/>
                  <c:y val="6.41043685067686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22%</a:t>
                    </a:r>
                  </a:p>
                </c:rich>
              </c:tx>
              <c:showPercent val="1"/>
            </c:dLbl>
            <c:showPercent val="1"/>
          </c:dLbls>
          <c:cat>
            <c:strRef>
              <c:f>List1!$A$2:$A$4</c:f>
              <c:strCache>
                <c:ptCount val="3"/>
                <c:pt idx="0">
                  <c:v>tiskanom obliku</c:v>
                </c:pt>
                <c:pt idx="1">
                  <c:v>elektroničkom (digitalnom) obliku</c:v>
                </c:pt>
                <c:pt idx="2">
                  <c:v>ne čitam časopise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51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spPr>
    <a:solidFill>
      <a:schemeClr val="tx1">
        <a:lumMod val="95000"/>
        <a:lumOff val="5000"/>
      </a:schemeClr>
    </a:soli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52097623113737"/>
          <c:y val="5.4388861301929423E-2"/>
          <c:w val="0.67174878332048427"/>
          <c:h val="0.49009852107430035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solidFill>
              <a:srgbClr val="CC0099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FFFF"/>
                    </a:solidFill>
                  </a:defRPr>
                </a:pPr>
                <a:endParaRPr lang="sr-Latn-CS"/>
              </a:p>
            </c:txPr>
            <c:dLblPos val="outEnd"/>
            <c:showVal val="1"/>
          </c:dLbls>
          <c:cat>
            <c:strRef>
              <c:f>List1!$A$2:$A$11</c:f>
              <c:strCache>
                <c:ptCount val="10"/>
                <c:pt idx="0">
                  <c:v>likovima moje dobi</c:v>
                </c:pt>
                <c:pt idx="1">
                  <c:v>pustolovinama</c:v>
                </c:pt>
                <c:pt idx="2">
                  <c:v>sportu</c:v>
                </c:pt>
                <c:pt idx="3">
                  <c:v>znanstvenoj- fantastici</c:v>
                </c:pt>
                <c:pt idx="4">
                  <c:v>kriminalu</c:v>
                </c:pt>
                <c:pt idx="5">
                  <c:v>životinjama</c:v>
                </c:pt>
                <c:pt idx="6">
                  <c:v>ljubavi</c:v>
                </c:pt>
                <c:pt idx="7">
                  <c:v>zdravlju i ljepoti</c:v>
                </c:pt>
                <c:pt idx="8">
                  <c:v>biljkama</c:v>
                </c:pt>
                <c:pt idx="9">
                  <c:v>nečem drugom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24</c:v>
                </c:pt>
                <c:pt idx="1">
                  <c:v>23</c:v>
                </c:pt>
                <c:pt idx="2">
                  <c:v>19</c:v>
                </c:pt>
                <c:pt idx="3">
                  <c:v>7</c:v>
                </c:pt>
                <c:pt idx="4">
                  <c:v>16</c:v>
                </c:pt>
                <c:pt idx="5">
                  <c:v>17</c:v>
                </c:pt>
                <c:pt idx="6">
                  <c:v>21</c:v>
                </c:pt>
                <c:pt idx="7">
                  <c:v>7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dLbls>
          <c:showVal val="1"/>
        </c:dLbls>
        <c:axId val="65803392"/>
        <c:axId val="65804928"/>
      </c:barChart>
      <c:catAx>
        <c:axId val="65803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FFFF"/>
                </a:solidFill>
                <a:latin typeface="Georgia" pitchFamily="18" charset="0"/>
              </a:defRPr>
            </a:pPr>
            <a:endParaRPr lang="sr-Latn-CS"/>
          </a:p>
        </c:txPr>
        <c:crossAx val="65804928"/>
        <c:crosses val="autoZero"/>
        <c:auto val="1"/>
        <c:lblAlgn val="ctr"/>
        <c:lblOffset val="100"/>
      </c:catAx>
      <c:valAx>
        <c:axId val="658049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sr-Latn-CS"/>
          </a:p>
        </c:txPr>
        <c:crossAx val="6580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94976633454934"/>
          <c:y val="0.91938214983240996"/>
          <c:w val="0.24222065650297173"/>
          <c:h val="7.6820622260009228E-2"/>
        </c:manualLayout>
      </c:layout>
      <c:txPr>
        <a:bodyPr/>
        <a:lstStyle/>
        <a:p>
          <a:pPr>
            <a:defRPr sz="2000" b="1">
              <a:solidFill>
                <a:schemeClr val="tx1"/>
              </a:solidFill>
              <a:latin typeface="Cambria" pitchFamily="18" charset="0"/>
              <a:cs typeface="Shruti" pitchFamily="2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0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9672123904644587"/>
          <c:w val="0.98632488203864788"/>
          <c:h val="0.70327876095355413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4"/>
              <c:layout>
                <c:manualLayout>
                  <c:x val="2.7084629957050799E-2"/>
                  <c:y val="8.794142298216636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>
                    <a:solidFill>
                      <a:srgbClr val="FFFF00"/>
                    </a:solidFill>
                    <a:latin typeface="Gigi" pitchFamily="82" charset="0"/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govore o zanimljivoj temi</c:v>
                </c:pt>
                <c:pt idx="1">
                  <c:v>uz nju mogu lijepo maštati</c:v>
                </c:pt>
                <c:pt idx="2">
                  <c:v>saznam nešto novo o svijetu oko mene</c:v>
                </c:pt>
                <c:pt idx="3">
                  <c:v>sam uživao u njenom čitanju</c:v>
                </c:pt>
                <c:pt idx="4">
                  <c:v>nešto drugo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46</c:v>
                </c:pt>
                <c:pt idx="1">
                  <c:v>15</c:v>
                </c:pt>
                <c:pt idx="2">
                  <c:v>29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1.0568250560546258E-2"/>
          <c:y val="1.6161503045234449E-2"/>
          <c:w val="0.98786484234713934"/>
          <c:h val="0.26556003982474413"/>
        </c:manualLayout>
      </c:layout>
      <c:txPr>
        <a:bodyPr/>
        <a:lstStyle/>
        <a:p>
          <a:pPr>
            <a:defRPr>
              <a:latin typeface="Lucida Sans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1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6266277475092042"/>
          <c:w val="1"/>
          <c:h val="0.7255951937742309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66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2800">
                    <a:latin typeface="Gigi" pitchFamily="82" charset="0"/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članu obitelji-odrasloj osobi</c:v>
                </c:pt>
                <c:pt idx="1">
                  <c:v>članu obitelji-djetetu</c:v>
                </c:pt>
                <c:pt idx="2">
                  <c:v>prijatelju vršnjaku</c:v>
                </c:pt>
                <c:pt idx="3">
                  <c:v>ostalo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34</c:v>
                </c:pt>
                <c:pt idx="1">
                  <c:v>8</c:v>
                </c:pt>
                <c:pt idx="2">
                  <c:v>26</c:v>
                </c:pt>
                <c:pt idx="3">
                  <c:v>11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"/>
          <c:y val="1.6836195965366927E-2"/>
          <c:w val="0.99357602038875559"/>
          <c:h val="0.21444231868444424"/>
        </c:manualLayout>
      </c:layout>
      <c:txPr>
        <a:bodyPr/>
        <a:lstStyle/>
        <a:p>
          <a:pPr>
            <a:defRPr>
              <a:latin typeface="Lucida Sans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73220738712028"/>
          <c:y val="5.7565649564523633E-2"/>
          <c:w val="0.81159515386663628"/>
          <c:h val="0.56809478999275786"/>
        </c:manualLayout>
      </c:layout>
      <c:barChart>
        <c:barDir val="col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4154589371980636E-3"/>
                  <c:y val="-2.6558988661639547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2.4154589371981534E-3"/>
                  <c:y val="1.1568808671215411E-3"/>
                </c:manualLayout>
              </c:layout>
              <c:dLblPos val="ctr"/>
              <c:showVal val="1"/>
            </c:dLbl>
            <c:dLblPos val="inEnd"/>
            <c:showVal val="1"/>
          </c:dLbls>
          <c:cat>
            <c:strRef>
              <c:f>List1!$A$2:$A$7</c:f>
              <c:strCache>
                <c:ptCount val="6"/>
                <c:pt idx="0">
                  <c:v>u knjižnici</c:v>
                </c:pt>
                <c:pt idx="1">
                  <c:v>za radnim stolom</c:v>
                </c:pt>
                <c:pt idx="2">
                  <c:v>udobno u naslonjaču</c:v>
                </c:pt>
                <c:pt idx="3">
                  <c:v>u krevetu</c:v>
                </c:pt>
                <c:pt idx="4">
                  <c:v>u dvorištu</c:v>
                </c:pt>
                <c:pt idx="5">
                  <c:v>negdje drugdje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34</c:v>
                </c:pt>
                <c:pt idx="3">
                  <c:v>37</c:v>
                </c:pt>
                <c:pt idx="4">
                  <c:v>4</c:v>
                </c:pt>
                <c:pt idx="5">
                  <c:v>8</c:v>
                </c:pt>
              </c:numCache>
            </c:numRef>
          </c:val>
        </c:ser>
        <c:overlap val="100"/>
        <c:axId val="75697152"/>
        <c:axId val="75719424"/>
      </c:barChart>
      <c:catAx>
        <c:axId val="75697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>
                <a:latin typeface="Tahoma" pitchFamily="34" charset="0"/>
                <a:cs typeface="Tahoma" pitchFamily="34" charset="0"/>
              </a:defRPr>
            </a:pPr>
            <a:endParaRPr lang="sr-Latn-CS"/>
          </a:p>
        </c:txPr>
        <c:crossAx val="75719424"/>
        <c:crosses val="autoZero"/>
        <c:auto val="1"/>
        <c:lblAlgn val="ctr"/>
        <c:lblOffset val="100"/>
      </c:catAx>
      <c:valAx>
        <c:axId val="75719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latin typeface="Gigi" pitchFamily="82" charset="0"/>
              </a:defRPr>
            </a:pPr>
            <a:endParaRPr lang="sr-Latn-CS"/>
          </a:p>
        </c:txPr>
        <c:crossAx val="75697152"/>
        <c:crosses val="autoZero"/>
        <c:crossBetween val="between"/>
      </c:valAx>
      <c:spPr>
        <a:solidFill>
          <a:srgbClr val="00FFFF"/>
        </a:solidFill>
      </c:spPr>
    </c:plotArea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4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826591177072022E-2"/>
          <c:y val="0.22222600276981308"/>
          <c:w val="0.81469405731641831"/>
          <c:h val="0.7734165074238733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1"/>
              <c:layout>
                <c:manualLayout>
                  <c:x val="-7.0223917561295394E-3"/>
                  <c:y val="9.9921275396314319E-4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2800">
                    <a:solidFill>
                      <a:schemeClr val="tx1"/>
                    </a:solidFill>
                  </a:defRPr>
                </a:pPr>
                <a:endParaRPr lang="sr-Latn-CS"/>
              </a:p>
            </c:txPr>
            <c:dLblPos val="bestFit"/>
            <c:showPercent val="1"/>
            <c:showLeaderLines val="1"/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76</c:v>
                </c:pt>
                <c:pt idx="1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800"/>
          </a:pPr>
          <a:endParaRPr lang="sr-Latn-CS"/>
        </a:p>
      </c:txPr>
    </c:legend>
    <c:plotVisOnly val="1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C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6108676852952503E-2"/>
          <c:y val="0.12465181682373325"/>
          <c:w val="0.94389127894519709"/>
          <c:h val="0.69162915757402532"/>
        </c:manualLayout>
      </c:layout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dPt>
            <c:idx val="0"/>
            <c:spPr>
              <a:solidFill>
                <a:srgbClr val="FF9999"/>
              </a:solidFill>
              <a:ln>
                <a:noFill/>
              </a:ln>
            </c:spPr>
          </c:dPt>
          <c:dPt>
            <c:idx val="1"/>
            <c:spPr>
              <a:solidFill>
                <a:srgbClr val="93EE6E"/>
              </a:solidFill>
              <a:ln>
                <a:noFill/>
              </a:ln>
            </c:spPr>
          </c:dPt>
          <c:dPt>
            <c:idx val="2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spPr>
              <a:solidFill>
                <a:srgbClr val="53B5FF"/>
              </a:solidFill>
              <a:ln>
                <a:noFill/>
              </a:ln>
            </c:spPr>
          </c:dPt>
          <c:dPt>
            <c:idx val="4"/>
            <c:spPr>
              <a:solidFill>
                <a:srgbClr val="B07BD7"/>
              </a:solidFill>
              <a:ln>
                <a:noFill/>
              </a:ln>
            </c:spPr>
          </c:dPt>
          <c:dPt>
            <c:idx val="5"/>
            <c:spPr>
              <a:solidFill>
                <a:srgbClr val="FF3300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 algn="just">
                  <a:defRPr/>
                </a:pPr>
                <a:endParaRPr lang="sr-Latn-CS"/>
              </a:p>
            </c:txPr>
            <c:showVal val="1"/>
          </c:dLbls>
          <c:cat>
            <c:strRef>
              <c:f>List1!$A$2:$A$7</c:f>
              <c:strCache>
                <c:ptCount val="6"/>
                <c:pt idx="0">
                  <c:v>U dnevnoj sobi</c:v>
                </c:pt>
                <c:pt idx="1">
                  <c:v>U mojoj sobi</c:v>
                </c:pt>
                <c:pt idx="2">
                  <c:v>U sobi roditelja</c:v>
                </c:pt>
                <c:pt idx="3">
                  <c:v>U sobi brata/sestre</c:v>
                </c:pt>
                <c:pt idx="4">
                  <c:v>U radnoj sobi</c:v>
                </c:pt>
                <c:pt idx="5">
                  <c:v>Ostalo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12</c:v>
                </c:pt>
                <c:pt idx="1">
                  <c:v>47</c:v>
                </c:pt>
                <c:pt idx="2">
                  <c:v>0</c:v>
                </c:pt>
                <c:pt idx="3">
                  <c:v>11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shape val="cylinder"/>
        <c:axId val="66407808"/>
        <c:axId val="66462848"/>
        <c:axId val="0"/>
      </c:bar3DChart>
      <c:catAx>
        <c:axId val="6640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66462848"/>
        <c:crosses val="autoZero"/>
        <c:auto val="1"/>
        <c:lblAlgn val="ctr"/>
        <c:lblOffset val="100"/>
      </c:catAx>
      <c:valAx>
        <c:axId val="66462848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accent5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66407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80898104575682"/>
          <c:y val="0"/>
          <c:w val="0.78795843347534011"/>
          <c:h val="0.11755843616759971"/>
        </c:manualLayout>
      </c:layout>
      <c:txPr>
        <a:bodyPr/>
        <a:lstStyle/>
        <a:p>
          <a:pPr>
            <a:defRPr sz="1400">
              <a:latin typeface="Arial Black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4.3301302758096585E-2"/>
          <c:y val="0.12210342712844256"/>
          <c:w val="0.64388348560925512"/>
          <c:h val="0.8074360787604074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ln>
              <a:solidFill>
                <a:srgbClr val="FFFF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006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FFFF00"/>
                    </a:solidFill>
                  </a:defRPr>
                </a:pPr>
                <a:endParaRPr lang="sr-Latn-CS"/>
              </a:p>
            </c:txPr>
            <c:showPercent val="1"/>
          </c:dLbls>
          <c:cat>
            <c:strRef>
              <c:f>List1!$A$2:$A$5</c:f>
              <c:strCache>
                <c:ptCount val="4"/>
                <c:pt idx="0">
                  <c:v>Za zabavu (igranje, glazba, video)</c:v>
                </c:pt>
                <c:pt idx="1">
                  <c:v>Za učenje i školu</c:v>
                </c:pt>
                <c:pt idx="2">
                  <c:v>Za internet</c:v>
                </c:pt>
                <c:pt idx="3">
                  <c:v>Nešto drugo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62</c:v>
                </c:pt>
                <c:pt idx="1">
                  <c:v>21</c:v>
                </c:pt>
                <c:pt idx="2">
                  <c:v>49</c:v>
                </c:pt>
                <c:pt idx="3">
                  <c:v>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77555757330036"/>
          <c:y val="0.24474352337466079"/>
          <c:w val="0.30416539041815943"/>
          <c:h val="0.6134936754131306"/>
        </c:manualLayout>
      </c:layout>
      <c:spPr>
        <a:ln>
          <a:noFill/>
        </a:ln>
      </c:spPr>
      <c:txPr>
        <a:bodyPr/>
        <a:lstStyle/>
        <a:p>
          <a:pPr>
            <a:defRPr sz="1400">
              <a:latin typeface="Arial Black" pitchFamily="34" charset="0"/>
              <a:cs typeface="Arial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DA</a:t>
                    </a:r>
                    <a:r>
                      <a:rPr lang="en-US" dirty="0"/>
                      <a:t>
96%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rPr>
                      <a:t>NE</a:t>
                    </a:r>
                    <a:r>
                      <a:rPr lang="en-US" dirty="0"/>
                      <a:t>
4%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400" b="1" i="0" u="none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74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sr-Latn-CS"/>
    </a:p>
  </c:txPr>
  <c:externalData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6.5843416578594714E-3"/>
                  <c:y val="-1.6931151096081037E-2"/>
                </c:manualLayout>
              </c:layout>
              <c:showVal val="1"/>
            </c:dLbl>
            <c:dLbl>
              <c:idx val="1"/>
              <c:layout>
                <c:manualLayout>
                  <c:x val="1.6460854144648714E-2"/>
                  <c:y val="-2.5396726644121407E-2"/>
                </c:manualLayout>
              </c:layout>
              <c:showVal val="1"/>
            </c:dLbl>
            <c:dLbl>
              <c:idx val="2"/>
              <c:layout>
                <c:manualLayout>
                  <c:x val="1.9753024973578389E-2"/>
                  <c:y val="-2.2574868128108012E-2"/>
                </c:manualLayout>
              </c:layout>
              <c:showVal val="1"/>
            </c:dLbl>
            <c:dLbl>
              <c:idx val="3"/>
              <c:layout>
                <c:manualLayout>
                  <c:x val="1.152259790125406E-2"/>
                  <c:y val="-1.4109292580067458E-2"/>
                </c:manualLayout>
              </c:layout>
              <c:showVal val="1"/>
            </c:dLbl>
            <c:txPr>
              <a:bodyPr/>
              <a:lstStyle/>
              <a:p>
                <a:pPr>
                  <a:defRPr b="1" cap="none" spc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sr-Latn-CS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Rijetko</c:v>
                </c:pt>
                <c:pt idx="1">
                  <c:v>Svakodnevno</c:v>
                </c:pt>
                <c:pt idx="2">
                  <c:v>Samo u školi</c:v>
                </c:pt>
                <c:pt idx="3">
                  <c:v>Nikada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18</c:v>
                </c:pt>
                <c:pt idx="1">
                  <c:v>53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hape val="box"/>
        <c:axId val="77027200"/>
        <c:axId val="77028736"/>
        <c:axId val="0"/>
      </c:bar3DChart>
      <c:catAx>
        <c:axId val="77027200"/>
        <c:scaling>
          <c:orientation val="minMax"/>
        </c:scaling>
        <c:delete val="1"/>
        <c:axPos val="b"/>
        <c:majorGridlines>
          <c:spPr>
            <a:ln w="28575"/>
          </c:spPr>
        </c:majorGridlines>
        <c:tickLblPos val="none"/>
        <c:crossAx val="77028736"/>
        <c:crosses val="autoZero"/>
        <c:auto val="1"/>
        <c:lblAlgn val="ctr"/>
        <c:lblOffset val="100"/>
      </c:catAx>
      <c:valAx>
        <c:axId val="77028736"/>
        <c:scaling>
          <c:orientation val="minMax"/>
        </c:scaling>
        <c:axPos val="l"/>
        <c:majorGridlines>
          <c:spPr>
            <a:ln w="28575"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tickLblPos val="nextTo"/>
        <c:txPr>
          <a:bodyPr/>
          <a:lstStyle/>
          <a:p>
            <a: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sr-Latn-CS"/>
          </a:p>
        </c:txPr>
        <c:crossAx val="770272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sr-Latn-CS"/>
        </a:p>
      </c:txPr>
    </c:legend>
    <c:plotVisOnly val="1"/>
  </c:chart>
  <c:txPr>
    <a:bodyPr/>
    <a:lstStyle/>
    <a:p>
      <a:pPr>
        <a:defRPr sz="1800" b="1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</a:defRPr>
      </a:pPr>
      <a:endParaRPr lang="sr-Latn-CS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9019858366760786E-2"/>
          <c:y val="9.3296180904217707E-2"/>
          <c:w val="0.83810284091847065"/>
          <c:h val="0.6676880045383845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List1!$A$2:$A$7</c:f>
              <c:strCache>
                <c:ptCount val="6"/>
                <c:pt idx="0">
                  <c:v>manje od 1 sata</c:v>
                </c:pt>
                <c:pt idx="1">
                  <c:v>1 do 2 sata</c:v>
                </c:pt>
                <c:pt idx="2">
                  <c:v>2 do 3 sata</c:v>
                </c:pt>
                <c:pt idx="3">
                  <c:v>3 do 4 sata</c:v>
                </c:pt>
                <c:pt idx="4">
                  <c:v>više od 4 sata</c:v>
                </c:pt>
                <c:pt idx="5">
                  <c:v>ništa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18</c:v>
                </c:pt>
                <c:pt idx="1">
                  <c:v>54</c:v>
                </c:pt>
                <c:pt idx="2">
                  <c:v>14</c:v>
                </c:pt>
                <c:pt idx="3">
                  <c:v>2</c:v>
                </c:pt>
                <c:pt idx="4">
                  <c:v>11</c:v>
                </c:pt>
                <c:pt idx="5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  <c:txPr>
        <a:bodyPr/>
        <a:lstStyle/>
        <a:p>
          <a:pPr>
            <a:defRPr sz="2000" b="1">
              <a:solidFill>
                <a:schemeClr val="accent1">
                  <a:lumMod val="50000"/>
                </a:schemeClr>
              </a:solidFill>
              <a:latin typeface="Berlin Sans FB Demi" pitchFamily="34" charset="0"/>
            </a:defRPr>
          </a:pPr>
          <a:endParaRPr lang="sr-Latn-C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sr-Latn-CS"/>
    </a:p>
  </c:txPr>
  <c:externalData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1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</c:dPt>
          <c:dPt>
            <c:idx val="2"/>
            <c:spPr>
              <a:solidFill>
                <a:srgbClr val="FF66CC"/>
              </a:solidFill>
            </c:spPr>
          </c:dPt>
          <c:dLbls>
            <c:dLbl>
              <c:idx val="0"/>
              <c:layout>
                <c:manualLayout>
                  <c:x val="-0.1360863859408879"/>
                  <c:y val="7.240669002375879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6"/>
                        </a:solidFill>
                      </a:defRPr>
                    </a:pPr>
                    <a:r>
                      <a:rPr lang="en-US" b="1" dirty="0">
                        <a:solidFill>
                          <a:schemeClr val="accent6"/>
                        </a:solidFill>
                      </a:rPr>
                      <a:t>20%</a:t>
                    </a:r>
                  </a:p>
                </c:rich>
              </c:tx>
              <c:spPr/>
              <c:dLblPos val="bestFit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6"/>
                        </a:solidFill>
                      </a:defRPr>
                    </a:pPr>
                    <a:r>
                      <a:rPr lang="en-US" b="1" dirty="0">
                        <a:solidFill>
                          <a:schemeClr val="accent6"/>
                        </a:solidFill>
                      </a:rPr>
                      <a:t>47%</a:t>
                    </a:r>
                  </a:p>
                </c:rich>
              </c:tx>
              <c:spPr/>
              <c:dLblPos val="ctr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6"/>
                        </a:solidFill>
                      </a:defRPr>
                    </a:pPr>
                    <a:r>
                      <a:rPr lang="en-US" b="1" dirty="0">
                        <a:solidFill>
                          <a:schemeClr val="accent6"/>
                        </a:solidFill>
                      </a:rPr>
                      <a:t>33%</a:t>
                    </a:r>
                  </a:p>
                </c:rich>
              </c:tx>
              <c:spPr/>
              <c:dLblPos val="ctr"/>
              <c:showPercent val="1"/>
            </c:dLbl>
            <c:dLblPos val="ctr"/>
            <c:showPercent val="1"/>
          </c:dLbls>
          <c:cat>
            <c:strRef>
              <c:f>List1!$A$2:$A$4</c:f>
              <c:strCache>
                <c:ptCount val="3"/>
                <c:pt idx="0">
                  <c:v>svakodnevno</c:v>
                </c:pt>
                <c:pt idx="1">
                  <c:v>jednom tjedno</c:v>
                </c:pt>
                <c:pt idx="2">
                  <c:v>jedno mjesečno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15</c:v>
                </c:pt>
                <c:pt idx="1">
                  <c:v>35</c:v>
                </c:pt>
                <c:pt idx="2">
                  <c:v>25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800" b="0">
              <a:solidFill>
                <a:schemeClr val="bg1"/>
              </a:solidFill>
              <a:latin typeface="Bookman Old Style" pitchFamily="18" charset="0"/>
            </a:defRPr>
          </a:pPr>
          <a:endParaRPr lang="sr-Latn-CS"/>
        </a:p>
      </c:txPr>
    </c:legend>
    <c:plotVisOnly val="1"/>
  </c:chart>
  <c:spPr>
    <a:solidFill>
      <a:schemeClr val="tx1">
        <a:lumMod val="95000"/>
        <a:lumOff val="5000"/>
      </a:schemeClr>
    </a:solidFill>
  </c:spPr>
  <c:txPr>
    <a:bodyPr/>
    <a:lstStyle/>
    <a:p>
      <a:pPr>
        <a:defRPr sz="1800"/>
      </a:pPr>
      <a:endParaRPr lang="sr-Latn-CS"/>
    </a:p>
  </c:txPr>
  <c:externalData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solidFill>
                <a:schemeClr val="accent3">
                  <a:lumMod val="50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sr-Latn-CS"/>
              </a:p>
            </c:txPr>
            <c:dLblPos val="outEnd"/>
            <c:showVal val="1"/>
          </c:dLbls>
          <c:cat>
            <c:strRef>
              <c:f>List1!$A$2:$A$9</c:f>
              <c:strCache>
                <c:ptCount val="8"/>
                <c:pt idx="0">
                  <c:v>učenje</c:v>
                </c:pt>
                <c:pt idx="1">
                  <c:v>čitanje vijesti </c:v>
                </c:pt>
                <c:pt idx="2">
                  <c:v>igranje online igrica</c:v>
                </c:pt>
                <c:pt idx="3">
                  <c:v>društvene mreže</c:v>
                </c:pt>
                <c:pt idx="4">
                  <c:v>komunikaciju</c:v>
                </c:pt>
                <c:pt idx="5">
                  <c:v>pretraživanje i pregledavanje sadržaja</c:v>
                </c:pt>
                <c:pt idx="6">
                  <c:v>preuzimanja sadržaja</c:v>
                </c:pt>
                <c:pt idx="7">
                  <c:v>nešto drugo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11</c:v>
                </c:pt>
                <c:pt idx="1">
                  <c:v>8</c:v>
                </c:pt>
                <c:pt idx="2">
                  <c:v>11</c:v>
                </c:pt>
                <c:pt idx="3">
                  <c:v>60</c:v>
                </c:pt>
                <c:pt idx="4">
                  <c:v>20</c:v>
                </c:pt>
                <c:pt idx="5">
                  <c:v>15</c:v>
                </c:pt>
                <c:pt idx="6">
                  <c:v>41</c:v>
                </c:pt>
                <c:pt idx="7">
                  <c:v>2</c:v>
                </c:pt>
              </c:numCache>
            </c:numRef>
          </c:val>
        </c:ser>
        <c:dLbls>
          <c:showVal val="1"/>
        </c:dLbls>
        <c:gapWidth val="75"/>
        <c:overlap val="-25"/>
        <c:axId val="77312000"/>
        <c:axId val="77313536"/>
      </c:barChart>
      <c:catAx>
        <c:axId val="77312000"/>
        <c:scaling>
          <c:orientation val="minMax"/>
        </c:scaling>
        <c:axPos val="l"/>
        <c:majorTickMark val="none"/>
        <c:tickLblPos val="nextTo"/>
        <c:crossAx val="77313536"/>
        <c:crosses val="autoZero"/>
        <c:auto val="1"/>
        <c:lblAlgn val="ctr"/>
        <c:lblOffset val="100"/>
      </c:catAx>
      <c:valAx>
        <c:axId val="77313536"/>
        <c:scaling>
          <c:orientation val="minMax"/>
        </c:scaling>
        <c:axPos val="b"/>
        <c:majorGridlines>
          <c:spPr>
            <a:ln>
              <a:solidFill>
                <a:srgbClr val="808080">
                  <a:lumMod val="60000"/>
                  <a:lumOff val="40000"/>
                  <a:alpha val="84000"/>
                </a:srgbClr>
              </a:solidFill>
            </a:ln>
          </c:spPr>
        </c:majorGridlines>
        <c:numFmt formatCode="General" sourceLinked="1"/>
        <c:majorTickMark val="none"/>
        <c:tickLblPos val="nextTo"/>
        <c:spPr>
          <a:ln w="10000">
            <a:noFill/>
          </a:ln>
        </c:spPr>
        <c:crossAx val="77312000"/>
        <c:crosses val="autoZero"/>
        <c:crossBetween val="between"/>
      </c:valAx>
      <c:spPr>
        <a:gradFill>
          <a:gsLst>
            <a:gs pos="67000">
              <a:srgbClr val="000000">
                <a:lumMod val="85000"/>
                <a:lumOff val="15000"/>
                <a:alpha val="90000"/>
              </a:srgbClr>
            </a:gs>
            <a:gs pos="15000">
              <a:srgbClr val="808080">
                <a:lumMod val="60000"/>
                <a:lumOff val="40000"/>
              </a:srgbClr>
            </a:gs>
          </a:gsLst>
          <a:lin ang="2700000" scaled="1"/>
        </a:gradFill>
      </c:spPr>
    </c:plotArea>
    <c:legend>
      <c:legendPos val="b"/>
      <c:layout/>
    </c:legend>
    <c:plotVisOnly val="1"/>
  </c:chart>
  <c:spPr>
    <a:blipFill>
      <a:blip xmlns:r="http://schemas.openxmlformats.org/officeDocument/2006/relationships" r:embed="rId2"/>
      <a:tile tx="0" ty="0" sx="100000" sy="100000" flip="none" algn="tl"/>
    </a:blipFill>
  </c:spPr>
  <c:txPr>
    <a:bodyPr/>
    <a:lstStyle/>
    <a:p>
      <a:pPr>
        <a:defRPr sz="1800"/>
      </a:pPr>
      <a:endParaRPr lang="sr-Latn-CS"/>
    </a:p>
  </c:txPr>
  <c:externalData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47397200349956"/>
          <c:y val="8.757102298219388E-2"/>
          <c:w val="0.50264916885389477"/>
          <c:h val="0.8248579540356129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chemeClr val="accent4">
                  <a:lumMod val="95000"/>
                  <a:lumOff val="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4.1021434820647678E-4"/>
                  <c:y val="8.4413081621108419E-3"/>
                </c:manualLayout>
              </c:layout>
              <c:showPercent val="1"/>
            </c:dLbl>
            <c:dLbl>
              <c:idx val="1"/>
              <c:layout>
                <c:manualLayout>
                  <c:x val="-4.2904308836395483E-2"/>
                  <c:y val="-0.13654339926557321"/>
                </c:manualLayout>
              </c:layout>
              <c:showPercent val="1"/>
            </c:dLbl>
            <c:dLbl>
              <c:idx val="3"/>
              <c:layout>
                <c:manualLayout>
                  <c:x val="-9.7250656167979007E-3"/>
                  <c:y val="6.622268669881782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Twitter</c:v>
                </c:pt>
                <c:pt idx="1">
                  <c:v>Facebook</c:v>
                </c:pt>
                <c:pt idx="2">
                  <c:v>MySpace</c:v>
                </c:pt>
                <c:pt idx="3">
                  <c:v>drugo </c:v>
                </c:pt>
                <c:pt idx="4">
                  <c:v>ne koristim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35</c:v>
                </c:pt>
                <c:pt idx="2">
                  <c:v>1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2604166666666858"/>
          <c:y val="0.33749834610111312"/>
          <c:w val="0.265625"/>
          <c:h val="0.4979098553198037"/>
        </c:manualLayout>
      </c:layout>
      <c:txPr>
        <a:bodyPr/>
        <a:lstStyle/>
        <a:p>
          <a:pPr>
            <a:defRPr sz="2800">
              <a:solidFill>
                <a:srgbClr val="FA6500"/>
              </a:solidFill>
            </a:defRPr>
          </a:pPr>
          <a:endParaRPr lang="sr-Latn-CS"/>
        </a:p>
      </c:txPr>
    </c:legend>
    <c:plotVisOnly val="1"/>
  </c:chart>
  <c:spPr>
    <a:gradFill>
      <a:gsLst>
        <a:gs pos="52000">
          <a:srgbClr val="3333CC">
            <a:lumMod val="75000"/>
          </a:srgbClr>
        </a:gs>
        <a:gs pos="15000">
          <a:srgbClr val="808080">
            <a:lumMod val="60000"/>
            <a:lumOff val="40000"/>
          </a:srgbClr>
        </a:gs>
        <a:gs pos="71000">
          <a:srgbClr val="00CC99">
            <a:lumMod val="20000"/>
            <a:lumOff val="80000"/>
            <a:alpha val="92000"/>
          </a:srgbClr>
        </a:gs>
        <a:gs pos="100000">
          <a:srgbClr val="005CBF"/>
        </a:gs>
      </a:gsLst>
      <a:lin ang="2700000" scaled="1"/>
    </a:gra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3200">
                    <a:solidFill>
                      <a:srgbClr val="FFFF00"/>
                    </a:solidFill>
                  </a:defRPr>
                </a:pPr>
                <a:endParaRPr lang="sr-Latn-CS"/>
              </a:p>
            </c:txPr>
            <c:showPercent val="1"/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53</c:v>
                </c:pt>
                <c:pt idx="1">
                  <c:v>24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4355195696336385"/>
          <c:y val="0.33958745293904746"/>
          <c:w val="0.24628934064155544"/>
          <c:h val="0.50702646267448992"/>
        </c:manualLayout>
      </c:layout>
      <c:txPr>
        <a:bodyPr/>
        <a:lstStyle/>
        <a:p>
          <a:pPr>
            <a:defRPr sz="4000"/>
          </a:pPr>
          <a:endParaRPr lang="sr-Latn-CS"/>
        </a:p>
      </c:txPr>
    </c:legend>
    <c:plotVisOnly val="1"/>
  </c:chart>
  <c:spPr>
    <a:gradFill flip="none" rotWithShape="1">
      <a:gsLst>
        <a:gs pos="0">
          <a:srgbClr val="E6DCAC"/>
        </a:gs>
        <a:gs pos="25000">
          <a:srgbClr val="92D050">
            <a:alpha val="79000"/>
          </a:srgbClr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9600000" scaled="0"/>
      <a:tileRect/>
    </a:gra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Pt>
            <c:idx val="1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sr-Latn-CS"/>
              </a:p>
            </c:txPr>
            <c:showVal val="1"/>
          </c:dLbls>
          <c:cat>
            <c:strRef>
              <c:f>List1!$A$2:$A$4</c:f>
              <c:strCache>
                <c:ptCount val="3"/>
                <c:pt idx="0">
                  <c:v>niti jednom</c:v>
                </c:pt>
                <c:pt idx="1">
                  <c:v>1 do 10</c:v>
                </c:pt>
                <c:pt idx="2">
                  <c:v>više od 10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15</c:v>
                </c:pt>
              </c:numCache>
            </c:numRef>
          </c:val>
        </c:ser>
        <c:axId val="77718656"/>
        <c:axId val="77720192"/>
      </c:barChart>
      <c:catAx>
        <c:axId val="77718656"/>
        <c:scaling>
          <c:orientation val="minMax"/>
        </c:scaling>
        <c:axPos val="b"/>
        <c:tickLblPos val="nextTo"/>
        <c:crossAx val="77720192"/>
        <c:crosses val="autoZero"/>
        <c:auto val="1"/>
        <c:lblAlgn val="ctr"/>
        <c:lblOffset val="100"/>
      </c:catAx>
      <c:valAx>
        <c:axId val="77720192"/>
        <c:scaling>
          <c:orientation val="minMax"/>
        </c:scaling>
        <c:axPos val="l"/>
        <c:min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hr-HR" dirty="0" smtClean="0"/>
                  <a:t>Broj učenika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0"/>
              <c:y val="7.117252072022269E-2"/>
            </c:manualLayout>
          </c:layout>
        </c:title>
        <c:numFmt formatCode="General" sourceLinked="1"/>
        <c:tickLblPos val="nextTo"/>
        <c:crossAx val="77718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20314317908385837"/>
                  <c:y val="9.8687150433095505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sr-Latn-CS"/>
                </a:p>
              </c:txPr>
              <c:showCatName val="1"/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FF00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sz="2800"/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29</c:v>
                </c:pt>
                <c:pt idx="1">
                  <c:v>45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560686205194088E-2"/>
          <c:y val="0"/>
          <c:w val="0.64475218516377264"/>
          <c:h val="0.932777790998310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00CC99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>
                      <a:solidFill>
                        <a:srgbClr val="C00000"/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800">
                      <a:solidFill>
                        <a:srgbClr val="FFFF00"/>
                      </a:solidFill>
                    </a:defRPr>
                  </a:pPr>
                  <a:endParaRPr lang="sr-Latn-C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800">
                      <a:solidFill>
                        <a:srgbClr val="FFFF00"/>
                      </a:solidFill>
                    </a:defRPr>
                  </a:pPr>
                  <a:endParaRPr lang="sr-Latn-C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2800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2800">
                      <a:solidFill>
                        <a:srgbClr val="002060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sz="2800"/>
                </a:pPr>
                <a:endParaRPr lang="sr-Latn-CS"/>
              </a:p>
            </c:txPr>
            <c:showVal val="1"/>
            <c:separator>
</c:separator>
            <c:showLeaderLines val="1"/>
          </c:dLbls>
          <c:cat>
            <c:strRef>
              <c:f>List1!$A$2:$A$6</c:f>
              <c:strCache>
                <c:ptCount val="5"/>
                <c:pt idx="0">
                  <c:v>želje da niko nezna tko sam</c:v>
                </c:pt>
                <c:pt idx="1">
                  <c:v>toga da drugima budem zanimljiviji/a</c:v>
                </c:pt>
                <c:pt idx="2">
                  <c:v>znatiželje</c:v>
                </c:pt>
                <c:pt idx="3">
                  <c:v>toga što svi rade</c:v>
                </c:pt>
                <c:pt idx="4">
                  <c:v>neznam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9</c:v>
                </c:pt>
                <c:pt idx="3">
                  <c:v>5</c:v>
                </c:pt>
                <c:pt idx="4">
                  <c:v>17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12286110806216"/>
          <c:y val="0.11232392000302363"/>
          <c:w val="0.31736045903437438"/>
          <c:h val="0.69979681596691956"/>
        </c:manualLayout>
      </c:layout>
      <c:txPr>
        <a:bodyPr/>
        <a:lstStyle/>
        <a:p>
          <a:pPr>
            <a:defRPr sz="2400">
              <a:latin typeface="Arial Narrow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15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spPr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8100000" scaled="1"/>
                <a:tileRect/>
              </a:gradFill>
            </c:spPr>
          </c:dPt>
          <c:dPt>
            <c:idx val="2"/>
            <c:spPr>
              <a:solidFill>
                <a:srgbClr val="D765FF"/>
              </a:solidFill>
            </c:spPr>
          </c:dPt>
          <c:dPt>
            <c:idx val="3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</c:dPt>
          <c:dLbls>
            <c:dLbl>
              <c:idx val="1"/>
              <c:layout>
                <c:manualLayout>
                  <c:x val="7.6052427746204174E-2"/>
                  <c:y val="-0.10987820030291214"/>
                </c:manualLayout>
              </c:layout>
              <c:showPercent val="1"/>
            </c:dLbl>
            <c:dLbl>
              <c:idx val="4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accent6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sz="2800" b="1">
                    <a:solidFill>
                      <a:srgbClr val="FFFF00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nikad</c:v>
                </c:pt>
                <c:pt idx="1">
                  <c:v>jednom</c:v>
                </c:pt>
                <c:pt idx="2">
                  <c:v>rijetko</c:v>
                </c:pt>
                <c:pt idx="3">
                  <c:v>ponekad</c:v>
                </c:pt>
                <c:pt idx="4">
                  <c:v>često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56</c:v>
                </c:pt>
                <c:pt idx="1">
                  <c:v>5</c:v>
                </c:pt>
                <c:pt idx="2">
                  <c:v>13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>
        <c:manualLayout>
          <c:layoutTarget val="inner"/>
          <c:xMode val="edge"/>
          <c:yMode val="edge"/>
          <c:x val="7.3733009788870735E-2"/>
          <c:y val="0.13630548432434192"/>
          <c:w val="0.73890424074349303"/>
          <c:h val="0.73164549665840806"/>
        </c:manualLayout>
      </c:layout>
      <c:barChart>
        <c:barDir val="col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r-Latn-CS"/>
                </a:p>
              </c:txPr>
            </c:dLbl>
            <c:dLblPos val="ctr"/>
            <c:showVal val="1"/>
          </c:dLbls>
          <c:cat>
            <c:strRef>
              <c:f>List1!$A$2:$A$6</c:f>
              <c:strCache>
                <c:ptCount val="5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uvijek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33</c:v>
                </c:pt>
                <c:pt idx="1">
                  <c:v>21</c:v>
                </c:pt>
                <c:pt idx="2">
                  <c:v>16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gapWidth val="55"/>
        <c:overlap val="100"/>
        <c:axId val="78301440"/>
        <c:axId val="78303232"/>
      </c:barChart>
      <c:catAx>
        <c:axId val="78301440"/>
        <c:scaling>
          <c:orientation val="minMax"/>
        </c:scaling>
        <c:axPos val="b"/>
        <c:majorTickMark val="none"/>
        <c:tickLblPos val="nextTo"/>
        <c:crossAx val="78303232"/>
        <c:crosses val="autoZero"/>
        <c:auto val="1"/>
        <c:lblAlgn val="ctr"/>
        <c:lblOffset val="100"/>
      </c:catAx>
      <c:valAx>
        <c:axId val="783032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8301440"/>
        <c:crosses val="autoZero"/>
        <c:crossBetween val="between"/>
      </c:valAx>
      <c:spPr>
        <a:solidFill>
          <a:srgbClr val="FFFF66"/>
        </a:solidFill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CC66FF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00FF"/>
              </a:solidFill>
            </c:spPr>
          </c:dPt>
          <c:dPt>
            <c:idx val="4"/>
            <c:spPr>
              <a:solidFill>
                <a:srgbClr val="BF135D"/>
              </a:solidFill>
            </c:spPr>
          </c:dPt>
          <c:dLbls>
            <c:showVal val="1"/>
          </c:dLbls>
          <c:cat>
            <c:strRef>
              <c:f>List1!$A$2:$A$6</c:f>
              <c:strCache>
                <c:ptCount val="5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uvijek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30</c:v>
                </c:pt>
                <c:pt idx="1">
                  <c:v>27</c:v>
                </c:pt>
                <c:pt idx="2">
                  <c:v>9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gapWidth val="95"/>
        <c:axId val="78510336"/>
        <c:axId val="78610432"/>
      </c:barChart>
      <c:catAx>
        <c:axId val="78510336"/>
        <c:scaling>
          <c:orientation val="minMax"/>
        </c:scaling>
        <c:axPos val="b"/>
        <c:majorTickMark val="none"/>
        <c:tickLblPos val="nextTo"/>
        <c:crossAx val="78610432"/>
        <c:crosses val="autoZero"/>
        <c:auto val="1"/>
        <c:lblAlgn val="ctr"/>
        <c:lblOffset val="100"/>
      </c:catAx>
      <c:valAx>
        <c:axId val="78610432"/>
        <c:scaling>
          <c:orientation val="minMax"/>
        </c:scaling>
        <c:delete val="1"/>
        <c:axPos val="l"/>
        <c:numFmt formatCode="General" sourceLinked="1"/>
        <c:tickLblPos val="none"/>
        <c:crossAx val="78510336"/>
        <c:crosses val="autoZero"/>
        <c:crossBetween val="between"/>
      </c:valAx>
    </c:plotArea>
    <c:legend>
      <c:legendPos val="t"/>
      <c:layout/>
    </c:legend>
    <c:plotVisOnly val="1"/>
  </c:chart>
  <c:spPr>
    <a:solidFill>
      <a:srgbClr val="FFFF66"/>
    </a:soli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2D2DB9">
                      <a:lumMod val="75000"/>
                      <a:shade val="30000"/>
                      <a:satMod val="115000"/>
                    </a:srgbClr>
                  </a:gs>
                  <a:gs pos="50000">
                    <a:srgbClr val="2D2DB9">
                      <a:lumMod val="75000"/>
                      <a:shade val="67500"/>
                      <a:satMod val="115000"/>
                    </a:srgbClr>
                  </a:gs>
                  <a:gs pos="100000">
                    <a:srgbClr val="2D2DB9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57150"/>
            </c:spPr>
          </c:dPt>
          <c:dPt>
            <c:idx val="1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howVal val="1"/>
          </c:dLbls>
          <c:cat>
            <c:strRef>
              <c:f>List1!$A$2:$A$6</c:f>
              <c:strCache>
                <c:ptCount val="5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UVIJEK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34</c:v>
                </c:pt>
                <c:pt idx="1">
                  <c:v>23</c:v>
                </c:pt>
                <c:pt idx="2">
                  <c:v>9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axId val="78640640"/>
        <c:axId val="78642176"/>
      </c:barChart>
      <c:catAx>
        <c:axId val="78640640"/>
        <c:scaling>
          <c:orientation val="minMax"/>
        </c:scaling>
        <c:axPos val="b"/>
        <c:tickLblPos val="nextTo"/>
        <c:txPr>
          <a:bodyPr/>
          <a:lstStyle/>
          <a:p>
            <a: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pPr>
            <a:endParaRPr lang="sr-Latn-CS"/>
          </a:p>
        </c:txPr>
        <c:crossAx val="78642176"/>
        <c:crosses val="autoZero"/>
        <c:auto val="1"/>
        <c:lblAlgn val="ctr"/>
        <c:lblOffset val="100"/>
      </c:catAx>
      <c:valAx>
        <c:axId val="786421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pPr>
            <a:endParaRPr lang="sr-Latn-CS"/>
          </a:p>
        </c:txPr>
        <c:crossAx val="78640640"/>
        <c:crosses val="autoZero"/>
        <c:crossBetween val="between"/>
      </c:valAx>
    </c:plotArea>
    <c:plotVisOnly val="1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layout>
                <c:manualLayout>
                  <c:x val="-0.19008359009471637"/>
                  <c:y val="6.662449516268692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C0066"/>
                        </a:solidFill>
                      </a:rPr>
                      <a:t>43%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18943236714975886"/>
                  <c:y val="-6.262269488283511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54%</a:t>
                    </a:r>
                  </a:p>
                </c:rich>
              </c:tx>
              <c:showPercent val="1"/>
            </c:dLbl>
            <c:showPercent val="1"/>
          </c:dLbls>
          <c:cat>
            <c:strRef>
              <c:f>List1!$A$2:$A$4</c:f>
              <c:strCache>
                <c:ptCount val="3"/>
                <c:pt idx="0">
                  <c:v>obavezno ih čitam</c:v>
                </c:pt>
                <c:pt idx="1">
                  <c:v>ponekad ih čitam</c:v>
                </c:pt>
                <c:pt idx="2">
                  <c:v>nikad ih ne čitam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</c:v>
                </c:pt>
                <c:pt idx="1">
                  <c:v>32</c:v>
                </c:pt>
                <c:pt idx="2">
                  <c:v>40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000">
              <a:solidFill>
                <a:schemeClr val="bg1"/>
              </a:solidFill>
              <a:latin typeface="Bodoni MT Black" pitchFamily="18" charset="0"/>
            </a:defRPr>
          </a:pPr>
          <a:endParaRPr lang="sr-Latn-CS"/>
        </a:p>
      </c:txPr>
    </c:legend>
    <c:plotVisOnly val="1"/>
  </c:chart>
  <c:spPr>
    <a:solidFill>
      <a:schemeClr val="tx1">
        <a:lumMod val="95000"/>
        <a:lumOff val="5000"/>
      </a:schemeClr>
    </a:solidFill>
  </c:spPr>
  <c:txPr>
    <a:bodyPr/>
    <a:lstStyle/>
    <a:p>
      <a:pPr>
        <a:defRPr sz="1800"/>
      </a:pPr>
      <a:endParaRPr lang="sr-Latn-CS"/>
    </a:p>
  </c:txPr>
  <c:externalData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240806219977218E-2"/>
          <c:y val="5.6277955873869974E-2"/>
          <c:w val="0.90075755624886678"/>
          <c:h val="0.79151229224189168"/>
        </c:manualLayout>
      </c:layout>
      <c:bar3DChart>
        <c:barDir val="col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1"/>
            <c:spPr>
              <a:solidFill>
                <a:schemeClr val="accent4">
                  <a:lumMod val="95000"/>
                  <a:lumOff val="5000"/>
                </a:schemeClr>
              </a:solidFill>
            </c:spPr>
          </c:dPt>
          <c:dLbls>
            <c:dLbl>
              <c:idx val="1"/>
              <c:layout>
                <c:manualLayout>
                  <c:x val="9.7859333500884445E-3"/>
                  <c:y val="-1.757499124215848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00"/>
                      </a:solidFill>
                    </a:defRPr>
                  </a:pPr>
                  <a:endParaRPr lang="sr-Latn-CS"/>
                </a:p>
              </c:txPr>
              <c:showVal val="1"/>
            </c:dLbl>
            <c:showVal val="1"/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66</c:v>
                </c:pt>
                <c:pt idx="1">
                  <c:v>10</c:v>
                </c:pt>
              </c:numCache>
            </c:numRef>
          </c:val>
        </c:ser>
        <c:dLbls>
          <c:showVal val="1"/>
        </c:dLbls>
        <c:shape val="box"/>
        <c:axId val="78438784"/>
        <c:axId val="78440320"/>
        <c:axId val="0"/>
      </c:bar3DChart>
      <c:catAx>
        <c:axId val="78438784"/>
        <c:scaling>
          <c:orientation val="minMax"/>
        </c:scaling>
        <c:axPos val="b"/>
        <c:tickLblPos val="nextTo"/>
        <c:spPr>
          <a:effectLst>
            <a:glow rad="101600">
              <a:schemeClr val="accent2">
                <a:satMod val="175000"/>
                <a:alpha val="40000"/>
              </a:schemeClr>
            </a:glow>
          </a:effectLst>
        </c:spPr>
        <c:txPr>
          <a:bodyPr/>
          <a:lstStyle/>
          <a:p>
            <a:pPr>
              <a:defRPr sz="2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lang="sr-Latn-CS"/>
          </a:p>
        </c:txPr>
        <c:crossAx val="78440320"/>
        <c:crosses val="autoZero"/>
        <c:auto val="1"/>
        <c:lblAlgn val="ctr"/>
        <c:lblOffset val="100"/>
      </c:catAx>
      <c:valAx>
        <c:axId val="784403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lang="sr-Latn-CS"/>
          </a:p>
        </c:txPr>
        <c:crossAx val="7843878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dPt>
            <c:idx val="0"/>
            <c:spPr>
              <a:gradFill rotWithShape="1">
                <a:gsLst>
                  <a:gs pos="0">
                    <a:schemeClr val="accent6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6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6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6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solidFill>
                  <a:schemeClr val="accent4">
                    <a:lumMod val="95000"/>
                    <a:lumOff val="5000"/>
                  </a:schemeClr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hemeClr val="accent6">
                    <a:shade val="60000"/>
                    <a:satMod val="110000"/>
                  </a:schemeClr>
                </a:contourClr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5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5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5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5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5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solidFill>
                  <a:schemeClr val="accent4">
                    <a:lumMod val="95000"/>
                    <a:lumOff val="5000"/>
                  </a:schemeClr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hemeClr val="accent5">
                    <a:shade val="60000"/>
                    <a:satMod val="110000"/>
                  </a:schemeClr>
                </a:contourClr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4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solidFill>
                  <a:schemeClr val="accent4">
                    <a:lumMod val="95000"/>
                    <a:lumOff val="5000"/>
                  </a:schemeClr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hemeClr val="accent4">
                    <a:shade val="60000"/>
                    <a:satMod val="110000"/>
                  </a:schemeClr>
                </a:contourClr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3300"/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FF3300"/>
                      </a:solidFill>
                    </a:defRPr>
                  </a:pPr>
                  <a:endParaRPr lang="sr-Latn-C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3300"/>
                      </a:solidFill>
                    </a:defRPr>
                  </a:pPr>
                  <a:endParaRPr lang="sr-Latn-CS"/>
                </a:p>
              </c:txPr>
            </c:dLbl>
            <c:showVal val="1"/>
          </c:dLbls>
          <c:cat>
            <c:strRef>
              <c:f>List1!$A$2:$A$4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SAMO NEŠTO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42</c:v>
                </c:pt>
                <c:pt idx="1">
                  <c:v>11</c:v>
                </c:pt>
                <c:pt idx="2">
                  <c:v>23</c:v>
                </c:pt>
              </c:numCache>
            </c:numRef>
          </c:val>
        </c:ser>
        <c:shape val="pyramid"/>
        <c:axId val="79049088"/>
        <c:axId val="79050624"/>
        <c:axId val="0"/>
      </c:bar3DChart>
      <c:catAx>
        <c:axId val="79049088"/>
        <c:scaling>
          <c:orientation val="minMax"/>
        </c:scaling>
        <c:axPos val="b"/>
        <c:tickLblPos val="nextTo"/>
        <c:txPr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sr-Latn-CS"/>
          </a:p>
        </c:txPr>
        <c:crossAx val="79050624"/>
        <c:crosses val="autoZero"/>
        <c:auto val="1"/>
        <c:lblAlgn val="ctr"/>
        <c:lblOffset val="100"/>
      </c:catAx>
      <c:valAx>
        <c:axId val="79050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sr-Latn-CS"/>
          </a:p>
        </c:txPr>
        <c:crossAx val="79049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664393034919002E-2"/>
          <c:y val="0.12154549557974924"/>
          <c:w val="0.71521049606641163"/>
          <c:h val="0.73343043612007552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sr-Latn-CS"/>
              </a:p>
            </c:txPr>
            <c:dLblPos val="outEnd"/>
            <c:showVal val="1"/>
          </c:dLbls>
          <c:cat>
            <c:strRef>
              <c:f>List1!$A$2:$A$4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PONEKAD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17</c:v>
                </c:pt>
                <c:pt idx="1">
                  <c:v>35</c:v>
                </c:pt>
                <c:pt idx="2">
                  <c:v>24</c:v>
                </c:pt>
              </c:numCache>
            </c:numRef>
          </c:val>
        </c:ser>
        <c:dLbls>
          <c:showVal val="1"/>
        </c:dLbls>
        <c:axId val="79075968"/>
        <c:axId val="79090048"/>
      </c:barChart>
      <c:catAx>
        <c:axId val="79075968"/>
        <c:scaling>
          <c:orientation val="minMax"/>
        </c:scaling>
        <c:axPos val="b"/>
        <c:tickLblPos val="nextTo"/>
        <c:spPr>
          <a:solidFill>
            <a:srgbClr val="F8F8F8"/>
          </a:solidFill>
        </c:spPr>
        <c:txPr>
          <a:bodyPr/>
          <a:lstStyle/>
          <a:p>
            <a:pPr>
              <a:defRPr sz="2000" b="1"/>
            </a:pPr>
            <a:endParaRPr lang="sr-Latn-CS"/>
          </a:p>
        </c:txPr>
        <c:crossAx val="79090048"/>
        <c:crosses val="autoZero"/>
        <c:auto val="1"/>
        <c:lblAlgn val="ctr"/>
        <c:lblOffset val="100"/>
      </c:catAx>
      <c:valAx>
        <c:axId val="79090048"/>
        <c:scaling>
          <c:orientation val="minMax"/>
        </c:scaling>
        <c:axPos val="l"/>
        <c:majorGridlines/>
        <c:numFmt formatCode="General" sourceLinked="1"/>
        <c:tickLblPos val="nextTo"/>
        <c:crossAx val="7907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13318733168058"/>
          <c:y val="0.3715601807982275"/>
          <c:w val="0.21386681266831875"/>
          <c:h val="0.24726004739461041"/>
        </c:manualLayout>
      </c:layout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spPr>
    <a:solidFill>
      <a:srgbClr val="CC00FF"/>
    </a:soli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8.3864869190677219E-2"/>
          <c:y val="0.17133665781606194"/>
          <c:w val="0.69947649330542172"/>
          <c:h val="0.7965363042790419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sz="2400" b="1"/>
                </a:pPr>
                <a:endParaRPr lang="sr-Latn-CS"/>
              </a:p>
            </c:txPr>
            <c:showPercent val="1"/>
          </c:dLbls>
          <c:cat>
            <c:strRef>
              <c:f>List1!$A$2:$A$4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5483757056551415"/>
          <c:y val="0.42541999443906586"/>
          <c:w val="0.21161954551769413"/>
          <c:h val="0.24537876681463869"/>
        </c:manualLayout>
      </c:layout>
      <c:txPr>
        <a:bodyPr/>
        <a:lstStyle/>
        <a:p>
          <a:pPr>
            <a:defRPr sz="2400"/>
          </a:pPr>
          <a:endParaRPr lang="sr-Latn-CS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spPr>
            <a:ln>
              <a:solidFill>
                <a:srgbClr val="1F2D4A"/>
              </a:solidFill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rgbClr val="1F2D4A"/>
                </a:solidFill>
              </a:ln>
            </c:spPr>
          </c:dPt>
          <c:dPt>
            <c:idx val="1"/>
            <c:spPr>
              <a:solidFill>
                <a:srgbClr val="CC0000"/>
              </a:solidFill>
              <a:ln>
                <a:solidFill>
                  <a:srgbClr val="1F2D4A"/>
                </a:solidFill>
              </a:ln>
            </c:spPr>
          </c:dPt>
          <c:dPt>
            <c:idx val="2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1F2D4A"/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srgbClr val="1F2D4A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1F2D4A"/>
                </a:solidFill>
              </a:ln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2060"/>
                      </a:solidFill>
                    </a:defRPr>
                  </a:pPr>
                  <a:endParaRPr lang="sr-Latn-CS"/>
                </a:p>
              </c:txPr>
            </c:dLbl>
            <c:dLbl>
              <c:idx val="4"/>
              <c:layout>
                <c:manualLayout>
                  <c:x val="6.1144405560416046E-2"/>
                  <c:y val="0.12005668629122405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List1!$A$2:$A$6</c:f>
              <c:strCache>
                <c:ptCount val="5"/>
                <c:pt idx="0">
                  <c:v>HTV</c:v>
                </c:pt>
                <c:pt idx="1">
                  <c:v>RTL</c:v>
                </c:pt>
                <c:pt idx="2">
                  <c:v>Nova TV</c:v>
                </c:pt>
                <c:pt idx="3">
                  <c:v>VTV</c:v>
                </c:pt>
                <c:pt idx="4">
                  <c:v>neku drugu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7</c:v>
                </c:pt>
                <c:pt idx="1">
                  <c:v>53</c:v>
                </c:pt>
                <c:pt idx="2">
                  <c:v>49</c:v>
                </c:pt>
                <c:pt idx="3">
                  <c:v>1</c:v>
                </c:pt>
                <c:pt idx="4">
                  <c:v>16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spPr>
            <a:ln>
              <a:solidFill>
                <a:srgbClr val="1F2D4A"/>
              </a:solidFill>
            </a:ln>
          </c:spPr>
          <c:dPt>
            <c:idx val="0"/>
            <c:spPr>
              <a:solidFill>
                <a:schemeClr val="tx2">
                  <a:lumMod val="90000"/>
                </a:schemeClr>
              </a:solidFill>
              <a:ln>
                <a:solidFill>
                  <a:srgbClr val="1F2D4A"/>
                </a:solidFill>
              </a:ln>
            </c:spPr>
          </c:dPt>
          <c:dPt>
            <c:idx val="1"/>
            <c:spPr>
              <a:solidFill>
                <a:schemeClr val="tx1">
                  <a:lumMod val="85000"/>
                </a:schemeClr>
              </a:solidFill>
              <a:ln>
                <a:solidFill>
                  <a:srgbClr val="1F2D4A"/>
                </a:solidFill>
              </a:ln>
            </c:spPr>
          </c:dPt>
          <c:dPt>
            <c:idx val="2"/>
            <c:spPr>
              <a:solidFill>
                <a:srgbClr val="00CC00"/>
              </a:solidFill>
              <a:ln>
                <a:solidFill>
                  <a:srgbClr val="1F2D4A"/>
                </a:solidFill>
              </a:ln>
            </c:spPr>
          </c:dPt>
          <c:dPt>
            <c:idx val="3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solidFill>
                  <a:srgbClr val="1F2D4A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jedan sat</c:v>
                </c:pt>
                <c:pt idx="1">
                  <c:v>dva sata</c:v>
                </c:pt>
                <c:pt idx="2">
                  <c:v>tri sata</c:v>
                </c:pt>
                <c:pt idx="3">
                  <c:v>četiri i više sati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16</c:v>
                </c:pt>
                <c:pt idx="1">
                  <c:v>25</c:v>
                </c:pt>
                <c:pt idx="2">
                  <c:v>31</c:v>
                </c:pt>
                <c:pt idx="3">
                  <c:v>11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spPr>
            <a:ln>
              <a:solidFill>
                <a:srgbClr val="1F2D4A"/>
              </a:solidFill>
            </a:ln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1F2D4A"/>
                </a:solidFill>
              </a:ln>
            </c:spPr>
          </c:dPt>
          <c:dPt>
            <c:idx val="1"/>
            <c:spPr>
              <a:solidFill>
                <a:srgbClr val="FF00FF"/>
              </a:solidFill>
              <a:ln cmpd="dbl">
                <a:solidFill>
                  <a:srgbClr val="1F2D4A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rgbClr val="1F2D4A"/>
                </a:solidFill>
              </a:ln>
            </c:spPr>
          </c:dPt>
          <c:dPt>
            <c:idx val="3"/>
            <c:spPr>
              <a:solidFill>
                <a:srgbClr val="7DD330"/>
              </a:solidFill>
              <a:ln>
                <a:solidFill>
                  <a:srgbClr val="1F2D4A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ujutro</c:v>
                </c:pt>
                <c:pt idx="1">
                  <c:v>poslijepodne</c:v>
                </c:pt>
                <c:pt idx="2">
                  <c:v>navečer</c:v>
                </c:pt>
                <c:pt idx="3">
                  <c:v>noću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</c:v>
                </c:pt>
                <c:pt idx="1">
                  <c:v>23</c:v>
                </c:pt>
                <c:pt idx="2">
                  <c:v>56</c:v>
                </c:pt>
                <c:pt idx="3">
                  <c:v>26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chemeClr val="bg2">
                  <a:lumMod val="25000"/>
                  <a:lumOff val="75000"/>
                </a:schemeClr>
              </a:solidFill>
            </c:spPr>
          </c:dPt>
          <c:dPt>
            <c:idx val="6"/>
            <c:spPr>
              <a:solidFill>
                <a:srgbClr val="FF00FF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FF9BC3"/>
                    </a:solidFill>
                  </a:defRPr>
                </a:pPr>
                <a:endParaRPr lang="sr-Latn-CS"/>
              </a:p>
            </c:txPr>
            <c:dLblPos val="outEnd"/>
            <c:showVal val="1"/>
          </c:dLbls>
          <c:cat>
            <c:strRef>
              <c:f>List1!$A$2:$A$8</c:f>
              <c:strCache>
                <c:ptCount val="7"/>
                <c:pt idx="0">
                  <c:v>informativni</c:v>
                </c:pt>
                <c:pt idx="1">
                  <c:v>dokumentarni</c:v>
                </c:pt>
                <c:pt idx="2">
                  <c:v>sportski</c:v>
                </c:pt>
                <c:pt idx="3">
                  <c:v>obrazovni</c:v>
                </c:pt>
                <c:pt idx="4">
                  <c:v>zabavni</c:v>
                </c:pt>
                <c:pt idx="5">
                  <c:v>reality show</c:v>
                </c:pt>
                <c:pt idx="6">
                  <c:v>dječji program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12</c:v>
                </c:pt>
                <c:pt idx="1">
                  <c:v>19</c:v>
                </c:pt>
                <c:pt idx="2">
                  <c:v>30</c:v>
                </c:pt>
                <c:pt idx="3">
                  <c:v>3</c:v>
                </c:pt>
                <c:pt idx="4">
                  <c:v>57</c:v>
                </c:pt>
                <c:pt idx="5">
                  <c:v>47</c:v>
                </c:pt>
                <c:pt idx="6">
                  <c:v>18</c:v>
                </c:pt>
              </c:numCache>
            </c:numRef>
          </c:val>
        </c:ser>
        <c:axId val="81157504"/>
        <c:axId val="81167488"/>
      </c:barChart>
      <c:catAx>
        <c:axId val="81157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endParaRPr lang="sr-Latn-CS"/>
          </a:p>
        </c:txPr>
        <c:crossAx val="81167488"/>
        <c:crosses val="autoZero"/>
        <c:auto val="1"/>
        <c:lblAlgn val="ctr"/>
        <c:lblOffset val="100"/>
      </c:catAx>
      <c:valAx>
        <c:axId val="81167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</a:schemeClr>
                </a:solidFill>
              </a:defRPr>
            </a:pPr>
            <a:endParaRPr lang="sr-Latn-CS"/>
          </a:p>
        </c:txPr>
        <c:crossAx val="81157504"/>
        <c:crosses val="autoZero"/>
        <c:crossBetween val="between"/>
      </c:valAx>
    </c:plotArea>
    <c:plotVisOnly val="1"/>
  </c:chart>
  <c:txPr>
    <a:bodyPr/>
    <a:lstStyle/>
    <a:p>
      <a:pPr>
        <a:defRPr sz="1800" b="1">
          <a:solidFill>
            <a:srgbClr val="FF0066"/>
          </a:solidFill>
        </a:defRPr>
      </a:pPr>
      <a:endParaRPr lang="sr-Latn-CS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1"/>
            <c:spPr>
              <a:solidFill>
                <a:srgbClr val="CC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CC0099"/>
              </a:solidFill>
            </c:spPr>
          </c:dPt>
          <c:dPt>
            <c:idx val="4"/>
            <c:spPr>
              <a:solidFill>
                <a:schemeClr val="bg1">
                  <a:lumMod val="60000"/>
                  <a:lumOff val="40000"/>
                </a:schemeClr>
              </a:solidFill>
            </c:spPr>
          </c:dPt>
          <c:dLbls>
            <c:showVal val="1"/>
          </c:dLbls>
          <c:cat>
            <c:strRef>
              <c:f>List1!$A$2:$A$6</c:f>
              <c:strCache>
                <c:ptCount val="5"/>
                <c:pt idx="0">
                  <c:v>kriminalističke serije</c:v>
                </c:pt>
                <c:pt idx="1">
                  <c:v>humoristične</c:v>
                </c:pt>
                <c:pt idx="2">
                  <c:v>dječje</c:v>
                </c:pt>
                <c:pt idx="3">
                  <c:v>"sapunice"</c:v>
                </c:pt>
                <c:pt idx="4">
                  <c:v>SF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33</c:v>
                </c:pt>
                <c:pt idx="1">
                  <c:v>44</c:v>
                </c:pt>
                <c:pt idx="2">
                  <c:v>9</c:v>
                </c:pt>
                <c:pt idx="3">
                  <c:v>29</c:v>
                </c:pt>
                <c:pt idx="4">
                  <c:v>10</c:v>
                </c:pt>
              </c:numCache>
            </c:numRef>
          </c:val>
        </c:ser>
        <c:dLbls>
          <c:showVal val="1"/>
        </c:dLbls>
        <c:axId val="80906880"/>
        <c:axId val="80916864"/>
      </c:barChart>
      <c:catAx>
        <c:axId val="80906880"/>
        <c:scaling>
          <c:orientation val="minMax"/>
        </c:scaling>
        <c:axPos val="l"/>
        <c:tickLblPos val="nextTo"/>
        <c:crossAx val="80916864"/>
        <c:crosses val="autoZero"/>
        <c:auto val="1"/>
        <c:lblAlgn val="ctr"/>
        <c:lblOffset val="100"/>
      </c:catAx>
      <c:valAx>
        <c:axId val="80916864"/>
        <c:scaling>
          <c:orientation val="minMax"/>
        </c:scaling>
        <c:axPos val="b"/>
        <c:majorGridlines/>
        <c:numFmt formatCode="General" sourceLinked="1"/>
        <c:tickLblPos val="nextTo"/>
        <c:crossAx val="80906880"/>
        <c:crosses val="autoZero"/>
        <c:crossBetween val="between"/>
      </c:valAx>
    </c:plotArea>
    <c:plotVisOnly val="1"/>
  </c:chart>
  <c:txPr>
    <a:bodyPr/>
    <a:lstStyle/>
    <a:p>
      <a:pPr>
        <a:defRPr sz="1800">
          <a:solidFill>
            <a:srgbClr val="FF8F8F"/>
          </a:solidFill>
        </a:defRPr>
      </a:pPr>
      <a:endParaRPr lang="sr-Latn-CS"/>
    </a:p>
  </c:txPr>
  <c:externalData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AE1517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sz="2800" b="1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List1!$A$2:$A$4</c:f>
              <c:strCache>
                <c:ptCount val="3"/>
                <c:pt idx="0">
                  <c:v>dokumentarne</c:v>
                </c:pt>
                <c:pt idx="1">
                  <c:v>animirane</c:v>
                </c:pt>
                <c:pt idx="2">
                  <c:v>igrane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65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2922041136690274"/>
          <c:y val="9.8509024206065068E-2"/>
          <c:w val="0.24022402777923479"/>
          <c:h val="0.18928742501880186"/>
        </c:manualLayout>
      </c:layout>
      <c:spPr>
        <a:blipFill>
          <a:blip xmlns:r="http://schemas.openxmlformats.org/officeDocument/2006/relationships" r:embed="rId2"/>
          <a:tile tx="0" ty="0" sx="100000" sy="100000" flip="none" algn="tl"/>
        </a:blipFill>
      </c:spPr>
      <c:txPr>
        <a:bodyPr/>
        <a:lstStyle/>
        <a:p>
          <a:pPr>
            <a:defRPr>
              <a:solidFill>
                <a:schemeClr val="accent4">
                  <a:lumMod val="10000"/>
                </a:schemeClr>
              </a:solidFill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99CCFF"/>
              </a:solidFill>
            </c:spPr>
          </c:dPt>
          <c:dPt>
            <c:idx val="1"/>
            <c:spPr>
              <a:solidFill>
                <a:srgbClr val="FF66FF"/>
              </a:solidFill>
            </c:spPr>
          </c:dPt>
          <c:dPt>
            <c:idx val="2"/>
            <c:spPr>
              <a:solidFill>
                <a:srgbClr val="00FF99"/>
              </a:solidFill>
            </c:spPr>
          </c:dPt>
          <c:dPt>
            <c:idx val="3"/>
            <c:spPr>
              <a:solidFill>
                <a:srgbClr val="FF9999"/>
              </a:solidFill>
            </c:spPr>
          </c:dPt>
          <c:dPt>
            <c:idx val="4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</c:dPt>
          <c:dPt>
            <c:idx val="5"/>
            <c:spPr>
              <a:solidFill>
                <a:srgbClr val="FF3399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dLblPos val="outEnd"/>
            <c:showVal val="1"/>
          </c:dLbls>
          <c:cat>
            <c:strRef>
              <c:f>List1!$A$2:$A$7</c:f>
              <c:strCache>
                <c:ptCount val="6"/>
                <c:pt idx="0">
                  <c:v>Glorija</c:v>
                </c:pt>
                <c:pt idx="1">
                  <c:v>Story</c:v>
                </c:pt>
                <c:pt idx="2">
                  <c:v>Stars</c:v>
                </c:pt>
                <c:pt idx="3">
                  <c:v>Teen</c:v>
                </c:pt>
                <c:pt idx="4">
                  <c:v>OK</c:v>
                </c:pt>
                <c:pt idx="5">
                  <c:v>neki drugi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11</c:v>
                </c:pt>
                <c:pt idx="4">
                  <c:v>52</c:v>
                </c:pt>
                <c:pt idx="5">
                  <c:v>3</c:v>
                </c:pt>
              </c:numCache>
            </c:numRef>
          </c:val>
        </c:ser>
        <c:dLbls>
          <c:showVal val="1"/>
        </c:dLbls>
        <c:axId val="71314816"/>
        <c:axId val="71320704"/>
      </c:barChart>
      <c:catAx>
        <c:axId val="71314816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latin typeface="Bradley Hand ITC" pitchFamily="66" charset="0"/>
              </a:defRPr>
            </a:pPr>
            <a:endParaRPr lang="sr-Latn-CS"/>
          </a:p>
        </c:txPr>
        <c:crossAx val="71320704"/>
        <c:crosses val="autoZero"/>
        <c:auto val="1"/>
        <c:lblAlgn val="ctr"/>
        <c:lblOffset val="100"/>
      </c:catAx>
      <c:valAx>
        <c:axId val="7132070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defRPr>
            </a:pPr>
            <a:endParaRPr lang="sr-Latn-CS"/>
          </a:p>
        </c:txPr>
        <c:crossAx val="71314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0736384514435711E-2"/>
          <c:y val="0.80585662408780301"/>
          <c:w val="0.94269389763779665"/>
          <c:h val="0.17646212569466199"/>
        </c:manualLayout>
      </c:layout>
      <c:txPr>
        <a:bodyPr/>
        <a:lstStyle/>
        <a:p>
          <a:pPr>
            <a:defRPr sz="2000" b="0">
              <a:solidFill>
                <a:schemeClr val="bg1"/>
              </a:solidFill>
              <a:latin typeface="Bradley Hand ITC" pitchFamily="66" charset="0"/>
            </a:defRPr>
          </a:pPr>
          <a:endParaRPr lang="sr-Latn-CS"/>
        </a:p>
      </c:txPr>
    </c:legend>
    <c:plotVisOnly val="1"/>
  </c:chart>
  <c:spPr>
    <a:solidFill>
      <a:schemeClr val="accent4">
        <a:lumMod val="85000"/>
        <a:lumOff val="15000"/>
      </a:schemeClr>
    </a:soli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dPt>
            <c:idx val="0"/>
            <c:spPr>
              <a:solidFill>
                <a:srgbClr val="CC0099"/>
              </a:solidFill>
            </c:spPr>
          </c:dPt>
          <c:dPt>
            <c:idx val="1"/>
            <c:spPr>
              <a:solidFill>
                <a:srgbClr val="7DD330"/>
              </a:solidFill>
            </c:spPr>
          </c:dPt>
          <c:dPt>
            <c:idx val="2"/>
            <c:spPr>
              <a:solidFill>
                <a:srgbClr val="FF9966"/>
              </a:solidFill>
            </c:spPr>
          </c:dPt>
          <c:dPt>
            <c:idx val="3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4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5"/>
            <c:spPr>
              <a:solidFill>
                <a:srgbClr val="996600"/>
              </a:solidFill>
            </c:spPr>
          </c:dPt>
          <c:dPt>
            <c:idx val="6"/>
            <c:spPr>
              <a:solidFill>
                <a:srgbClr val="CC0000"/>
              </a:solidFill>
            </c:spPr>
          </c:dPt>
          <c:dPt>
            <c:idx val="7"/>
            <c:spPr>
              <a:solidFill>
                <a:srgbClr val="6600FF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FFFF00"/>
                    </a:solidFill>
                  </a:defRPr>
                </a:pPr>
                <a:endParaRPr lang="sr-Latn-CS"/>
              </a:p>
            </c:txPr>
            <c:dLblPos val="outEnd"/>
            <c:showVal val="1"/>
          </c:dLbls>
          <c:cat>
            <c:strRef>
              <c:f>List1!$A$2:$A$9</c:f>
              <c:strCache>
                <c:ptCount val="8"/>
                <c:pt idx="0">
                  <c:v>komedije</c:v>
                </c:pt>
                <c:pt idx="1">
                  <c:v>horor</c:v>
                </c:pt>
                <c:pt idx="2">
                  <c:v>obiteljske</c:v>
                </c:pt>
                <c:pt idx="3">
                  <c:v>trilere</c:v>
                </c:pt>
                <c:pt idx="4">
                  <c:v>romantične</c:v>
                </c:pt>
                <c:pt idx="5">
                  <c:v>SF filmove</c:v>
                </c:pt>
                <c:pt idx="6">
                  <c:v>akcijske</c:v>
                </c:pt>
                <c:pt idx="7">
                  <c:v>ostalo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55</c:v>
                </c:pt>
                <c:pt idx="1">
                  <c:v>36</c:v>
                </c:pt>
                <c:pt idx="2">
                  <c:v>15</c:v>
                </c:pt>
                <c:pt idx="3">
                  <c:v>9</c:v>
                </c:pt>
                <c:pt idx="4">
                  <c:v>27</c:v>
                </c:pt>
                <c:pt idx="5">
                  <c:v>6</c:v>
                </c:pt>
                <c:pt idx="6">
                  <c:v>32</c:v>
                </c:pt>
                <c:pt idx="7">
                  <c:v>6</c:v>
                </c:pt>
              </c:numCache>
            </c:numRef>
          </c:val>
        </c:ser>
        <c:dLbls>
          <c:showVal val="1"/>
        </c:dLbls>
        <c:axId val="81754752"/>
        <c:axId val="81768832"/>
      </c:barChart>
      <c:catAx>
        <c:axId val="8175475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sr-Latn-CS"/>
          </a:p>
        </c:txPr>
        <c:crossAx val="81768832"/>
        <c:crosses val="autoZero"/>
        <c:auto val="1"/>
        <c:lblAlgn val="ctr"/>
        <c:lblOffset val="100"/>
      </c:catAx>
      <c:valAx>
        <c:axId val="81768832"/>
        <c:scaling>
          <c:orientation val="minMax"/>
        </c:scaling>
        <c:axPos val="l"/>
        <c:majorGridlines/>
        <c:numFmt formatCode="General" sourceLinked="1"/>
        <c:tickLblPos val="nextTo"/>
        <c:crossAx val="81754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910104986876834E-2"/>
          <c:y val="1.1358639824213857E-2"/>
          <c:w val="0.5699065568192867"/>
          <c:h val="0.8993532660667655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"/>
          <c:dPt>
            <c:idx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tx1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50000"/>
                  <a:lumOff val="50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sr-Latn-C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sz="2400" b="1">
                    <a:solidFill>
                      <a:sysClr val="windowText" lastClr="000000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na računalu ili internetu</c:v>
                </c:pt>
                <c:pt idx="1">
                  <c:v>u sklopu redovnog TV-programa</c:v>
                </c:pt>
                <c:pt idx="2">
                  <c:v>u kinu</c:v>
                </c:pt>
                <c:pt idx="3">
                  <c:v>na DVD playeru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25</c:v>
                </c:pt>
                <c:pt idx="1">
                  <c:v>49</c:v>
                </c:pt>
                <c:pt idx="2">
                  <c:v>17</c:v>
                </c:pt>
                <c:pt idx="3">
                  <c:v>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8277923592884349"/>
          <c:y val="0.13896409434909854"/>
          <c:w val="0.30796150481189882"/>
          <c:h val="0.75860105124225963"/>
        </c:manualLayout>
      </c:layout>
      <c:txPr>
        <a:bodyPr/>
        <a:lstStyle/>
        <a:p>
          <a:pPr>
            <a:defRPr sz="2400"/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0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194031301643087E-2"/>
          <c:y val="0.1250880717078679"/>
          <c:w val="0.58367660639642283"/>
          <c:h val="0.874911928292132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1"/>
          <c:dPt>
            <c:idx val="0"/>
            <c:explosion val="13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spPr>
              <a:solidFill>
                <a:srgbClr val="997D17"/>
              </a:solidFill>
            </c:spPr>
          </c:dPt>
          <c:dPt>
            <c:idx val="2"/>
            <c:spPr>
              <a:solidFill>
                <a:srgbClr val="CC0000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</a:defRPr>
                  </a:pPr>
                  <a:endParaRPr lang="sr-Latn-CS"/>
                </a:p>
              </c:txPr>
            </c:dLbl>
            <c:txPr>
              <a:bodyPr/>
              <a:lstStyle/>
              <a:p>
                <a:pPr>
                  <a:defRPr sz="2800" b="1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List1!$A$2:$A$4</c:f>
              <c:strCache>
                <c:ptCount val="3"/>
                <c:pt idx="0">
                  <c:v>ponekad</c:v>
                </c:pt>
                <c:pt idx="1">
                  <c:v>često</c:v>
                </c:pt>
                <c:pt idx="2">
                  <c:v>ne slušam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38</c:v>
                </c:pt>
                <c:pt idx="1">
                  <c:v>30</c:v>
                </c:pt>
                <c:pt idx="2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3200"/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6523493345804736E-2"/>
          <c:y val="2.793631240676242E-2"/>
          <c:w val="0.95610105968696368"/>
          <c:h val="0.70250575629333412"/>
        </c:manualLayout>
      </c:layout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2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Pt>
            <c:idx val="3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</c:dPt>
          <c:dPt>
            <c:idx val="4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</c:spPr>
          </c:dPt>
          <c:dPt>
            <c:idx val="5"/>
            <c:spPr>
              <a:blipFill>
                <a:blip xmlns:r="http://schemas.openxmlformats.org/officeDocument/2006/relationships" r:embed="rId7"/>
                <a:tile tx="0" ty="0" sx="100000" sy="100000" flip="none" algn="tl"/>
              </a:blipFill>
            </c:spPr>
          </c:dPt>
          <c:dPt>
            <c:idx val="6"/>
            <c:spPr>
              <a:blipFill>
                <a:blip xmlns:r="http://schemas.openxmlformats.org/officeDocument/2006/relationships" r:embed="rId8"/>
                <a:tile tx="0" ty="0" sx="100000" sy="100000" flip="none" algn="tl"/>
              </a:blipFill>
            </c:spPr>
          </c:dPt>
          <c:dPt>
            <c:idx val="7"/>
            <c:spPr>
              <a:blipFill>
                <a:blip xmlns:r="http://schemas.openxmlformats.org/officeDocument/2006/relationships" r:embed="rId9"/>
                <a:tile tx="0" ty="0" sx="100000" sy="100000" flip="none" algn="tl"/>
              </a:blipFill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50000"/>
                        <a:lumOff val="50000"/>
                      </a:schemeClr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Megaton</c:v>
                </c:pt>
                <c:pt idx="1">
                  <c:v>Kaj</c:v>
                </c:pt>
                <c:pt idx="2">
                  <c:v>Max</c:v>
                </c:pt>
                <c:pt idx="3">
                  <c:v>Radio Varaždin</c:v>
                </c:pt>
                <c:pt idx="4">
                  <c:v>Hrvatski radio 1,2 i 3</c:v>
                </c:pt>
                <c:pt idx="5">
                  <c:v>Antena Zagreb</c:v>
                </c:pt>
                <c:pt idx="6">
                  <c:v>Otvoreni radio</c:v>
                </c:pt>
                <c:pt idx="7">
                  <c:v>drugo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32</c:v>
                </c:pt>
                <c:pt idx="1">
                  <c:v>11</c:v>
                </c:pt>
                <c:pt idx="2">
                  <c:v>30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4</c:v>
                </c:pt>
                <c:pt idx="7">
                  <c:v>12</c:v>
                </c:pt>
              </c:numCache>
            </c:numRef>
          </c:val>
        </c:ser>
        <c:dLbls>
          <c:showVal val="1"/>
        </c:dLbls>
        <c:shape val="cone"/>
        <c:axId val="81710080"/>
        <c:axId val="81715968"/>
        <c:axId val="0"/>
      </c:bar3DChart>
      <c:catAx>
        <c:axId val="817100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solidFill>
                  <a:srgbClr val="FF3300"/>
                </a:solidFill>
              </a:defRPr>
            </a:pPr>
            <a:endParaRPr lang="sr-Latn-CS"/>
          </a:p>
        </c:txPr>
        <c:crossAx val="81715968"/>
        <c:crosses val="autoZero"/>
        <c:auto val="1"/>
        <c:lblAlgn val="ctr"/>
        <c:lblOffset val="100"/>
      </c:catAx>
      <c:valAx>
        <c:axId val="81715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710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10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3"/>
  <c:clrMapOvr bg1="dk2" tx1="lt1" bg2="dk1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 </c:v>
                </c:pt>
              </c:strCache>
            </c:strRef>
          </c:tx>
          <c:dPt>
            <c:idx val="0"/>
            <c:spPr>
              <a:solidFill>
                <a:schemeClr val="tx2">
                  <a:lumMod val="90000"/>
                </a:schemeClr>
              </a:solidFill>
            </c:spPr>
          </c:dPt>
          <c:dPt>
            <c:idx val="1"/>
            <c:spPr>
              <a:solidFill>
                <a:srgbClr val="1F7EE7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bg2">
                  <a:lumMod val="50000"/>
                  <a:lumOff val="5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chemeClr val="bg2">
                  <a:lumMod val="90000"/>
                  <a:lumOff val="10000"/>
                </a:schemeClr>
              </a:solidFill>
            </c:spPr>
          </c:dPt>
          <c:dLbls>
            <c:showVal val="1"/>
          </c:dLbls>
          <c:cat>
            <c:strRef>
              <c:f>List1!$A$2:$A$10</c:f>
              <c:strCache>
                <c:ptCount val="9"/>
                <c:pt idx="0">
                  <c:v>KLASIČNU</c:v>
                </c:pt>
                <c:pt idx="1">
                  <c:v>ROCK</c:v>
                </c:pt>
                <c:pt idx="2">
                  <c:v>PUNK</c:v>
                </c:pt>
                <c:pt idx="3">
                  <c:v>RAP</c:v>
                </c:pt>
                <c:pt idx="4">
                  <c:v>TURBO-FOLK </c:v>
                </c:pt>
                <c:pt idx="5">
                  <c:v>NARODNA</c:v>
                </c:pt>
                <c:pt idx="6">
                  <c:v>POP/ZABAVNA</c:v>
                </c:pt>
                <c:pt idx="7">
                  <c:v>HIP-HOP</c:v>
                </c:pt>
                <c:pt idx="8">
                  <c:v>OSTALO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9</c:v>
                </c:pt>
                <c:pt idx="1">
                  <c:v>35</c:v>
                </c:pt>
                <c:pt idx="2">
                  <c:v>7</c:v>
                </c:pt>
                <c:pt idx="3">
                  <c:v>17</c:v>
                </c:pt>
                <c:pt idx="4">
                  <c:v>9</c:v>
                </c:pt>
                <c:pt idx="5">
                  <c:v>19</c:v>
                </c:pt>
                <c:pt idx="6">
                  <c:v>30</c:v>
                </c:pt>
                <c:pt idx="7">
                  <c:v>16</c:v>
                </c:pt>
                <c:pt idx="8">
                  <c:v>5</c:v>
                </c:pt>
              </c:numCache>
            </c:numRef>
          </c:val>
        </c:ser>
        <c:dLbls>
          <c:showVal val="1"/>
        </c:dLbls>
        <c:shape val="cylinder"/>
        <c:axId val="84791680"/>
        <c:axId val="84793216"/>
        <c:axId val="0"/>
      </c:bar3DChart>
      <c:catAx>
        <c:axId val="84791680"/>
        <c:scaling>
          <c:orientation val="minMax"/>
        </c:scaling>
        <c:axPos val="b"/>
        <c:majorTickMark val="none"/>
        <c:tickLblPos val="nextTo"/>
        <c:crossAx val="84793216"/>
        <c:crosses val="autoZero"/>
        <c:auto val="1"/>
        <c:lblAlgn val="ctr"/>
        <c:lblOffset val="100"/>
      </c:catAx>
      <c:valAx>
        <c:axId val="847932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479168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90041463487706"/>
          <c:y val="4.0771210034399173E-2"/>
          <c:w val="0.5253511232166953"/>
          <c:h val="0.8701714064108454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66"/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layout>
                <c:manualLayout>
                  <c:x val="-4.2845106609493644E-2"/>
                  <c:y val="6.8736888830590648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NE
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400" b="1"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sr-Latn-CS"/>
              </a:p>
            </c:txPr>
            <c:showCatName val="1"/>
            <c:showPercent val="1"/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75</c:v>
                </c:pt>
                <c:pt idx="1">
                  <c:v>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91059103723178"/>
          <c:y val="0.12399286604704149"/>
          <c:w val="0.4720801740060272"/>
          <c:h val="0.858387896319059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7DD330"/>
              </a:solidFill>
            </c:spPr>
          </c:dPt>
          <c:dPt>
            <c:idx val="2"/>
            <c:spPr>
              <a:solidFill>
                <a:srgbClr val="3518B0"/>
              </a:solidFill>
            </c:spPr>
          </c:dPt>
          <c:dPt>
            <c:idx val="3"/>
            <c:spPr>
              <a:solidFill>
                <a:srgbClr val="DB0F66"/>
              </a:solidFill>
            </c:spPr>
          </c:dPt>
          <c:dPt>
            <c:idx val="4"/>
            <c:spPr>
              <a:solidFill>
                <a:srgbClr val="CC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accent4">
                          <a:lumMod val="10000"/>
                        </a:schemeClr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accent4">
                          <a:lumMod val="10000"/>
                        </a:schemeClr>
                      </a:solidFill>
                    </a:defRPr>
                  </a:pPr>
                  <a:endParaRPr lang="sr-Latn-CS"/>
                </a:p>
              </c:txPr>
            </c:dLbl>
            <c:showPercent val="1"/>
          </c:dLbls>
          <c:cat>
            <c:strRef>
              <c:f>List1!$A$2:$A$7</c:f>
              <c:strCache>
                <c:ptCount val="6"/>
                <c:pt idx="0">
                  <c:v>MANJE OD 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16</c:v>
                </c:pt>
                <c:pt idx="3">
                  <c:v>17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52119179547155"/>
          <c:y val="0.12580861262202378"/>
          <c:w val="0.44298483522893067"/>
          <c:h val="0.74178395664833474"/>
        </c:manualLayout>
      </c:layout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CC00"/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tx1"/>
              </a:solidFill>
            </c:spPr>
          </c:dPt>
          <c:dLbls>
            <c:dLblPos val="outEnd"/>
            <c:showVal val="1"/>
          </c:dLbls>
          <c:cat>
            <c:strRef>
              <c:f>List1!$A$2:$A$7</c:f>
              <c:strCache>
                <c:ptCount val="6"/>
                <c:pt idx="0">
                  <c:v>POZIVI</c:v>
                </c:pt>
                <c:pt idx="1">
                  <c:v>SMS-ovi ili MMS-ovi </c:v>
                </c:pt>
                <c:pt idx="2">
                  <c:v>FOTOGRAFIRANJE I SNIMANJE</c:v>
                </c:pt>
                <c:pt idx="3">
                  <c:v>IGRANJE </c:v>
                </c:pt>
                <c:pt idx="4">
                  <c:v>MOBILNI Internet</c:v>
                </c:pt>
                <c:pt idx="5">
                  <c:v>OSTALO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37</c:v>
                </c:pt>
                <c:pt idx="1">
                  <c:v>46</c:v>
                </c:pt>
                <c:pt idx="2">
                  <c:v>38</c:v>
                </c:pt>
                <c:pt idx="3">
                  <c:v>7</c:v>
                </c:pt>
                <c:pt idx="4">
                  <c:v>28</c:v>
                </c:pt>
                <c:pt idx="5">
                  <c:v>9</c:v>
                </c:pt>
              </c:numCache>
            </c:numRef>
          </c:val>
        </c:ser>
        <c:axId val="85216256"/>
        <c:axId val="85222144"/>
      </c:barChart>
      <c:catAx>
        <c:axId val="85216256"/>
        <c:scaling>
          <c:orientation val="minMax"/>
        </c:scaling>
        <c:axPos val="l"/>
        <c:tickLblPos val="nextTo"/>
        <c:txPr>
          <a:bodyPr/>
          <a:lstStyle/>
          <a:p>
            <a: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BC1A77"/>
                </a:solidFill>
                <a:effectLst/>
              </a:defRPr>
            </a:pPr>
            <a:endParaRPr lang="sr-Latn-CS"/>
          </a:p>
        </c:txPr>
        <c:crossAx val="85222144"/>
        <c:crosses val="autoZero"/>
        <c:auto val="1"/>
        <c:lblAlgn val="ctr"/>
        <c:lblOffset val="100"/>
      </c:catAx>
      <c:valAx>
        <c:axId val="85222144"/>
        <c:scaling>
          <c:orientation val="minMax"/>
        </c:scaling>
        <c:axPos val="b"/>
        <c:majorGridlines/>
        <c:numFmt formatCode="General" sourceLinked="1"/>
        <c:tickLblPos val="nextTo"/>
        <c:crossAx val="8521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03996261125263"/>
          <c:y val="0.14008501540514659"/>
          <c:w val="0.222869225176897"/>
          <c:h val="0.77139755039923064"/>
        </c:manualLayout>
      </c:layout>
      <c:txPr>
        <a:bodyPr/>
        <a:lstStyle/>
        <a:p>
          <a:pPr>
            <a:defRPr>
              <a:latin typeface="Arial Narrow" pitchFamily="34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1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9954CC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FF00"/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sr-Latn-C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</a:defRPr>
                  </a:pPr>
                  <a:endParaRPr lang="sr-Latn-CS"/>
                </a:p>
              </c:txPr>
            </c:dLbl>
            <c:dLblPos val="inEnd"/>
            <c:showPercent val="1"/>
          </c:dLbls>
          <c:cat>
            <c:strRef>
              <c:f>List1!$A$2:$A$4</c:f>
              <c:strCache>
                <c:ptCount val="3"/>
                <c:pt idx="0">
                  <c:v>manje od 50kn</c:v>
                </c:pt>
                <c:pt idx="1">
                  <c:v>između 50 i 100 kn</c:v>
                </c:pt>
                <c:pt idx="2">
                  <c:v>više od 100 kn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41</c:v>
                </c:pt>
                <c:pt idx="1">
                  <c:v>25</c:v>
                </c:pt>
                <c:pt idx="2">
                  <c:v>11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2000"/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9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explosion val="25"/>
          <c:dPt>
            <c:idx val="0"/>
            <c:spPr>
              <a:solidFill>
                <a:srgbClr val="00CC00"/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2"/>
            <c:explosion val="2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2700">
                <a:solidFill>
                  <a:srgbClr val="008080">
                    <a:lumMod val="20000"/>
                    <a:lumOff val="80000"/>
                  </a:srgb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>
                      <a:solidFill>
                        <a:srgbClr val="FFFF00"/>
                      </a:solidFill>
                    </a:defRPr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800"/>
                  </a:pPr>
                  <a:endParaRPr lang="sr-Latn-C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66"/>
                      </a:solidFill>
                    </a:defRPr>
                  </a:pPr>
                  <a:endParaRPr lang="sr-Latn-CS"/>
                </a:p>
              </c:txPr>
            </c:dLbl>
            <c:showPercent val="1"/>
          </c:dLbls>
          <c:cat>
            <c:strRef>
              <c:f>List1!$A$2:$A$4</c:f>
              <c:strCache>
                <c:ptCount val="3"/>
                <c:pt idx="0">
                  <c:v>uz dozvolu roditelja</c:v>
                </c:pt>
                <c:pt idx="1">
                  <c:v>bez dozvole roditelja </c:v>
                </c:pt>
                <c:pt idx="2">
                  <c:v>ne nosim ga u školu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27</c:v>
                </c:pt>
                <c:pt idx="1">
                  <c:v>23</c:v>
                </c:pt>
                <c:pt idx="2">
                  <c:v>27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sr-Latn-CS"/>
    </a:p>
  </c:txPr>
  <c:externalData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2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List1!$A$2:$A$7</c:f>
              <c:strCache>
                <c:ptCount val="6"/>
                <c:pt idx="0">
                  <c:v>život slavnih</c:v>
                </c:pt>
                <c:pt idx="1">
                  <c:v>moda</c:v>
                </c:pt>
                <c:pt idx="2">
                  <c:v>zabava</c:v>
                </c:pt>
                <c:pt idx="3">
                  <c:v>pisma čitatelja</c:v>
                </c:pt>
                <c:pt idx="4">
                  <c:v>savjeti</c:v>
                </c:pt>
                <c:pt idx="5">
                  <c:v>ostalo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21</c:v>
                </c:pt>
                <c:pt idx="1">
                  <c:v>25</c:v>
                </c:pt>
                <c:pt idx="2">
                  <c:v>49</c:v>
                </c:pt>
                <c:pt idx="3">
                  <c:v>9</c:v>
                </c:pt>
                <c:pt idx="4">
                  <c:v>25</c:v>
                </c:pt>
                <c:pt idx="5">
                  <c:v>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spPr>
    <a:solidFill>
      <a:srgbClr val="808080">
        <a:lumMod val="75000"/>
      </a:srgbClr>
    </a:solidFill>
  </c:spPr>
  <c:txPr>
    <a:bodyPr/>
    <a:lstStyle/>
    <a:p>
      <a:pPr>
        <a:defRPr sz="1800"/>
      </a:pPr>
      <a:endParaRPr lang="sr-Latn-CS"/>
    </a:p>
  </c:txPr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16"/>
  <c:clrMapOvr bg1="dk2" tx1="lt1" bg2="dk1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935015415076693E-2"/>
          <c:y val="4.1523626842686796E-2"/>
          <c:w val="0.81997197301570701"/>
          <c:h val="0.71495568473439564"/>
        </c:manualLayout>
      </c:layout>
      <c:bar3DChart>
        <c:barDir val="col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0066FF"/>
              </a:solid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spPr>
              <a:solidFill>
                <a:srgbClr val="990099"/>
              </a:solidFill>
            </c:spPr>
          </c:dPt>
          <c:dPt>
            <c:idx val="3"/>
            <c:spPr>
              <a:solidFill>
                <a:srgbClr val="7DD330"/>
              </a:solidFill>
            </c:spPr>
          </c:dPt>
          <c:dPt>
            <c:idx val="4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sr-Latn-CS"/>
                </a:p>
              </c:txPr>
            </c:dLbl>
            <c:dLbl>
              <c:idx val="3"/>
              <c:layout>
                <c:manualLayout>
                  <c:x val="1.4939255458092271E-2"/>
                  <c:y val="-2.7936385031776891E-2"/>
                </c:manualLayout>
              </c:layout>
              <c:showVal val="1"/>
            </c:dLbl>
            <c:dLbl>
              <c:idx val="4"/>
              <c:layout>
                <c:manualLayout>
                  <c:x val="2.0914957641329092E-2"/>
                  <c:y val="-2.793638503177689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List1!$A$2:$A$6</c:f>
              <c:strCache>
                <c:ptCount val="5"/>
                <c:pt idx="0">
                  <c:v>uvijek su korisni </c:v>
                </c:pt>
                <c:pt idx="1">
                  <c:v>u većini slučajeva </c:v>
                </c:pt>
                <c:pt idx="2">
                  <c:v>ponekad</c:v>
                </c:pt>
                <c:pt idx="3">
                  <c:v>rijetko </c:v>
                </c:pt>
                <c:pt idx="4">
                  <c:v>nisu korisni 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33</c:v>
                </c:pt>
                <c:pt idx="1">
                  <c:v>37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gapWidth val="55"/>
        <c:gapDepth val="55"/>
        <c:shape val="box"/>
        <c:axId val="85746432"/>
        <c:axId val="85747968"/>
        <c:axId val="0"/>
      </c:bar3DChart>
      <c:catAx>
        <c:axId val="85746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0">
                <a:solidFill>
                  <a:srgbClr val="FF0000"/>
                </a:solidFill>
                <a:latin typeface="Arial Narrow" pitchFamily="34" charset="0"/>
              </a:defRPr>
            </a:pPr>
            <a:endParaRPr lang="sr-Latn-CS"/>
          </a:p>
        </c:txPr>
        <c:crossAx val="85747968"/>
        <c:crosses val="autoZero"/>
        <c:auto val="1"/>
        <c:lblAlgn val="ctr"/>
        <c:lblOffset val="100"/>
      </c:catAx>
      <c:valAx>
        <c:axId val="857479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5746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26615694777291"/>
          <c:y val="3.096445993924378E-2"/>
          <c:w val="0.75661229336271163"/>
          <c:h val="0.55336444420778519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sr-Latn-CS"/>
              </a:p>
            </c:txPr>
            <c:dLblPos val="outEnd"/>
            <c:showVal val="1"/>
          </c:dLbls>
          <c:cat>
            <c:strRef>
              <c:f>List1!$A$2:$A$6</c:f>
              <c:strCache>
                <c:ptCount val="5"/>
                <c:pt idx="0">
                  <c:v>Večernji list</c:v>
                </c:pt>
                <c:pt idx="1">
                  <c:v>Jutarnji list</c:v>
                </c:pt>
                <c:pt idx="2">
                  <c:v>24 sata</c:v>
                </c:pt>
                <c:pt idx="3">
                  <c:v>Varaždinske vijesti</c:v>
                </c:pt>
                <c:pt idx="4">
                  <c:v>neke druge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71</c:v>
                </c:pt>
                <c:pt idx="3">
                  <c:v>22</c:v>
                </c:pt>
                <c:pt idx="4">
                  <c:v>5</c:v>
                </c:pt>
              </c:numCache>
            </c:numRef>
          </c:val>
        </c:ser>
        <c:dLbls>
          <c:showVal val="1"/>
        </c:dLbls>
        <c:axId val="71860992"/>
        <c:axId val="71862528"/>
      </c:barChart>
      <c:catAx>
        <c:axId val="71860992"/>
        <c:scaling>
          <c:orientation val="minMax"/>
        </c:scaling>
        <c:axPos val="b"/>
        <c:tickLblPos val="nextTo"/>
        <c:crossAx val="71862528"/>
        <c:crosses val="autoZero"/>
        <c:auto val="1"/>
        <c:lblAlgn val="ctr"/>
        <c:lblOffset val="100"/>
      </c:catAx>
      <c:valAx>
        <c:axId val="71862528"/>
        <c:scaling>
          <c:orientation val="minMax"/>
        </c:scaling>
        <c:axPos val="l"/>
        <c:majorGridlines/>
        <c:numFmt formatCode="General" sourceLinked="1"/>
        <c:tickLblPos val="nextTo"/>
        <c:crossAx val="7186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18048273731852"/>
          <c:y val="0.86025184032658075"/>
          <c:w val="0.31805679181406893"/>
          <c:h val="7.6409595040878589E-2"/>
        </c:manualLayout>
      </c:layout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Lbls>
            <c:showVal val="1"/>
          </c:dLbls>
          <c:cat>
            <c:strRef>
              <c:f>List1!$A$2:$A$8</c:f>
              <c:strCache>
                <c:ptCount val="7"/>
                <c:pt idx="0">
                  <c:v>vijesti</c:v>
                </c:pt>
                <c:pt idx="1">
                  <c:v>zabava (vicevi, horoskop…)</c:v>
                </c:pt>
                <c:pt idx="2">
                  <c:v>crna kronika</c:v>
                </c:pt>
                <c:pt idx="3">
                  <c:v>sport</c:v>
                </c:pt>
                <c:pt idx="4">
                  <c:v>kultura</c:v>
                </c:pt>
                <c:pt idx="5">
                  <c:v>TV program</c:v>
                </c:pt>
                <c:pt idx="6">
                  <c:v>ostalo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19</c:v>
                </c:pt>
                <c:pt idx="1">
                  <c:v>47</c:v>
                </c:pt>
                <c:pt idx="2">
                  <c:v>11</c:v>
                </c:pt>
                <c:pt idx="3">
                  <c:v>32</c:v>
                </c:pt>
                <c:pt idx="4">
                  <c:v>3</c:v>
                </c:pt>
                <c:pt idx="5">
                  <c:v>28</c:v>
                </c:pt>
                <c:pt idx="6">
                  <c:v>3</c:v>
                </c:pt>
              </c:numCache>
            </c:numRef>
          </c:val>
        </c:ser>
        <c:dLbls>
          <c:showVal val="1"/>
        </c:dLbls>
        <c:axId val="72304128"/>
        <c:axId val="72305664"/>
      </c:barChart>
      <c:catAx>
        <c:axId val="72304128"/>
        <c:scaling>
          <c:orientation val="minMax"/>
        </c:scaling>
        <c:axPos val="b"/>
        <c:tickLblPos val="nextTo"/>
        <c:txPr>
          <a:bodyPr rot="-2580000"/>
          <a:lstStyle/>
          <a:p>
            <a:pPr>
              <a:defRPr sz="1400"/>
            </a:pPr>
            <a:endParaRPr lang="sr-Latn-CS"/>
          </a:p>
        </c:txPr>
        <c:crossAx val="72305664"/>
        <c:crosses val="autoZero"/>
        <c:auto val="1"/>
        <c:lblAlgn val="ctr"/>
        <c:lblOffset val="100"/>
      </c:catAx>
      <c:valAx>
        <c:axId val="72305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72304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197013367587286"/>
          <c:y val="3.1001603699275283E-2"/>
          <c:w val="0.33644137720360023"/>
          <c:h val="7.9472309270288491E-2"/>
        </c:manualLayout>
      </c:layout>
      <c:spPr>
        <a:noFill/>
      </c:spPr>
    </c:legend>
    <c:plotVisOnly val="1"/>
  </c:chart>
  <c:txPr>
    <a:bodyPr/>
    <a:lstStyle/>
    <a:p>
      <a:pPr>
        <a:defRPr sz="1800" b="1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sr-Latn-C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Broj učenika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sr-Latn-CS"/>
              </a:p>
            </c:txPr>
            <c:showPercent val="1"/>
            <c:showLeaderLines val="1"/>
          </c:dLbls>
          <c:cat>
            <c:strRef>
              <c:f>List1!$A$2:$A$5</c:f>
              <c:strCache>
                <c:ptCount val="4"/>
                <c:pt idx="0">
                  <c:v>uopće ih ne kupujem</c:v>
                </c:pt>
                <c:pt idx="1">
                  <c:v>svakodnevno</c:v>
                </c:pt>
                <c:pt idx="2">
                  <c:v>jednom tjedno</c:v>
                </c:pt>
                <c:pt idx="3">
                  <c:v>jednom mjesečno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"/>
          <c:y val="2.6788368057220159E-2"/>
          <c:w val="0.87216223832153983"/>
          <c:h val="0.12384126405814062"/>
        </c:manualLayout>
      </c:layout>
      <c:txPr>
        <a:bodyPr/>
        <a:lstStyle/>
        <a:p>
          <a:pPr>
            <a:defRPr b="1">
              <a:solidFill>
                <a:schemeClr val="tx2">
                  <a:lumMod val="95000"/>
                  <a:lumOff val="5000"/>
                </a:schemeClr>
              </a:solidFill>
              <a:latin typeface="Broadway" pitchFamily="82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241450837277106E-2"/>
          <c:y val="4.4146124766713854E-2"/>
          <c:w val="0.91375854916272259"/>
          <c:h val="0.52579846130779162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jednom tjedno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sr-Latn-CS"/>
              </a:p>
            </c:txPr>
            <c:dLblPos val="inBase"/>
            <c:showVal val="1"/>
          </c:dLbls>
          <c:cat>
            <c:strRef>
              <c:f>List1!$A$2:$A$8</c:f>
              <c:strCache>
                <c:ptCount val="7"/>
                <c:pt idx="0">
                  <c:v>knjige</c:v>
                </c:pt>
                <c:pt idx="1">
                  <c:v>enciklopedije</c:v>
                </c:pt>
                <c:pt idx="2">
                  <c:v>časopise</c:v>
                </c:pt>
                <c:pt idx="3">
                  <c:v>novine</c:v>
                </c:pt>
                <c:pt idx="4">
                  <c:v>titlove za filmove</c:v>
                </c:pt>
                <c:pt idx="5">
                  <c:v>recepte</c:v>
                </c:pt>
                <c:pt idx="6">
                  <c:v>upute za uređaje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14</c:v>
                </c:pt>
                <c:pt idx="1">
                  <c:v>7</c:v>
                </c:pt>
                <c:pt idx="2">
                  <c:v>29</c:v>
                </c:pt>
                <c:pt idx="3">
                  <c:v>52</c:v>
                </c:pt>
                <c:pt idx="4">
                  <c:v>34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jednom mjesečno</c:v>
                </c:pt>
              </c:strCache>
            </c:strRef>
          </c:tx>
          <c:dLbls>
            <c:dLbl>
              <c:idx val="0"/>
              <c:layout>
                <c:manualLayout>
                  <c:x val="1.4880338643700503E-3"/>
                  <c:y val="0.1452152008149023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9760677287400989E-3"/>
                  <c:y val="7.813085967065205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5.4560611404729915E-17"/>
                  <c:y val="0.1170114767295905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dLblPos val="inBase"/>
            <c:showVal val="1"/>
          </c:dLbls>
          <c:cat>
            <c:strRef>
              <c:f>List1!$A$2:$A$8</c:f>
              <c:strCache>
                <c:ptCount val="7"/>
                <c:pt idx="0">
                  <c:v>knjige</c:v>
                </c:pt>
                <c:pt idx="1">
                  <c:v>enciklopedije</c:v>
                </c:pt>
                <c:pt idx="2">
                  <c:v>časopise</c:v>
                </c:pt>
                <c:pt idx="3">
                  <c:v>novine</c:v>
                </c:pt>
                <c:pt idx="4">
                  <c:v>titlove za filmove</c:v>
                </c:pt>
                <c:pt idx="5">
                  <c:v>recepte</c:v>
                </c:pt>
                <c:pt idx="6">
                  <c:v>upute za uređaje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21</c:v>
                </c:pt>
                <c:pt idx="1">
                  <c:v>11</c:v>
                </c:pt>
                <c:pt idx="2">
                  <c:v>17</c:v>
                </c:pt>
                <c:pt idx="3">
                  <c:v>5</c:v>
                </c:pt>
                <c:pt idx="4">
                  <c:v>9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jednom godišnje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sr-Latn-CS"/>
              </a:p>
            </c:txPr>
            <c:dLblPos val="inBase"/>
            <c:showVal val="1"/>
          </c:dLbls>
          <c:cat>
            <c:strRef>
              <c:f>List1!$A$2:$A$8</c:f>
              <c:strCache>
                <c:ptCount val="7"/>
                <c:pt idx="0">
                  <c:v>knjige</c:v>
                </c:pt>
                <c:pt idx="1">
                  <c:v>enciklopedije</c:v>
                </c:pt>
                <c:pt idx="2">
                  <c:v>časopise</c:v>
                </c:pt>
                <c:pt idx="3">
                  <c:v>novine</c:v>
                </c:pt>
                <c:pt idx="4">
                  <c:v>titlove za filmove</c:v>
                </c:pt>
                <c:pt idx="5">
                  <c:v>recepte</c:v>
                </c:pt>
                <c:pt idx="6">
                  <c:v>upute za uređaje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13</c:v>
                </c:pt>
                <c:pt idx="1">
                  <c:v>20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17</c:v>
                </c:pt>
                <c:pt idx="6">
                  <c:v>14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 čitam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9760677287400989E-3"/>
                  <c:y val="8.461099247696955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4880338643701045E-3"/>
                  <c:y val="0.15626171934130437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9760677287401531E-3"/>
                  <c:y val="5.86904612517003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sr-Latn-CS"/>
              </a:p>
            </c:txPr>
            <c:dLblPos val="inBase"/>
            <c:showVal val="1"/>
          </c:dLbls>
          <c:cat>
            <c:strRef>
              <c:f>List1!$A$2:$A$8</c:f>
              <c:strCache>
                <c:ptCount val="7"/>
                <c:pt idx="0">
                  <c:v>knjige</c:v>
                </c:pt>
                <c:pt idx="1">
                  <c:v>enciklopedije</c:v>
                </c:pt>
                <c:pt idx="2">
                  <c:v>časopise</c:v>
                </c:pt>
                <c:pt idx="3">
                  <c:v>novine</c:v>
                </c:pt>
                <c:pt idx="4">
                  <c:v>titlove za filmove</c:v>
                </c:pt>
                <c:pt idx="5">
                  <c:v>recepte</c:v>
                </c:pt>
                <c:pt idx="6">
                  <c:v>upute za uređaje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12</c:v>
                </c:pt>
                <c:pt idx="1">
                  <c:v>22</c:v>
                </c:pt>
                <c:pt idx="2">
                  <c:v>8</c:v>
                </c:pt>
                <c:pt idx="3">
                  <c:v>3</c:v>
                </c:pt>
                <c:pt idx="4">
                  <c:v>12</c:v>
                </c:pt>
                <c:pt idx="5">
                  <c:v>30</c:v>
                </c:pt>
                <c:pt idx="6">
                  <c:v>33</c:v>
                </c:pt>
              </c:numCache>
            </c:numRef>
          </c:val>
        </c:ser>
        <c:dLbls>
          <c:showVal val="1"/>
        </c:dLbls>
        <c:axId val="75632000"/>
        <c:axId val="65705088"/>
      </c:barChart>
      <c:catAx>
        <c:axId val="75632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  <a:latin typeface="Arial Black" pitchFamily="34" charset="0"/>
              </a:defRPr>
            </a:pPr>
            <a:endParaRPr lang="sr-Latn-CS"/>
          </a:p>
        </c:txPr>
        <c:crossAx val="65705088"/>
        <c:crosses val="autoZero"/>
        <c:auto val="1"/>
        <c:lblAlgn val="ctr"/>
        <c:lblOffset val="100"/>
      </c:catAx>
      <c:valAx>
        <c:axId val="65705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sr-Latn-CS"/>
          </a:p>
        </c:txPr>
        <c:crossAx val="75632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861989217423345E-2"/>
          <c:y val="0.84204533535865145"/>
          <c:w val="0.89740978999741239"/>
          <c:h val="6.4444287037972572E-2"/>
        </c:manualLayout>
      </c:layout>
      <c:txPr>
        <a:bodyPr/>
        <a:lstStyle/>
        <a:p>
          <a:pPr>
            <a:defRPr b="1">
              <a:solidFill>
                <a:srgbClr val="FFFF00"/>
              </a:solidFill>
              <a:latin typeface="Bradley Hand ITC" pitchFamily="66" charset="0"/>
            </a:defRPr>
          </a:pPr>
          <a:endParaRPr lang="sr-Latn-CS"/>
        </a:p>
      </c:txPr>
    </c:legend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CFEF8-2F63-4119-8F55-3475E8494E60}" type="datetimeFigureOut">
              <a:rPr lang="hr-HR" smtClean="0"/>
              <a:pPr/>
              <a:t>4.7.2011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56D47-487E-4860-817D-CA063685F63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0E2B59-EFE7-4989-A8BF-A881C33A2F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EC7C4-6B0E-4884-805B-D9F5BC8DB8C3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2B59-EFE7-4989-A8BF-A881C33A2F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5B4981-9A80-4306-BA19-F798A9D62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4992-1824-4A23-96F7-8C98A75EE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E88AB-3689-44FC-ACB9-8656E84AD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5B4981-9A80-4306-BA19-F798A9D62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9AAFB-7061-4307-A637-65332E2AF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5843-DDF1-4920-ACA7-600D5414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0AEC4-CC1B-44A2-A09B-D6A11D12F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9E69D-EFBC-4101-A2F2-5D2802080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44CEF-D674-47E2-9E15-EB592313B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176B8-E9C5-4732-A32E-4ACDB09D9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9A08F-88E9-4FA2-9A7D-B6880803C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4992-1824-4A23-96F7-8C98A75EE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E88AB-3689-44FC-ACB9-8656E84AD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B4981-9A80-4306-BA19-F798A9D62C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C1098-DAC4-4D82-9EF7-1E5E35403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AAFB-7061-4307-A637-65332E2AF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25843-DDF1-4920-ACA7-600D5414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0AEC4-CC1B-44A2-A09B-D6A11D12F9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9E69D-EFBC-4101-A2F2-5D2802080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9AAFB-7061-4307-A637-65332E2AF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44CEF-D674-47E2-9E15-EB592313B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176B8-E9C5-4732-A32E-4ACDB09D9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1D9A08F-88E9-4FA2-9A7D-B6880803C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B4992-1824-4A23-96F7-8C98A75EE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E88AB-3689-44FC-ACB9-8656E84AD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9E69D-EFBC-4101-A2F2-5D2802080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5843-DDF1-4920-ACA7-600D5414D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9524" y="685800"/>
            <a:ext cx="7293003" cy="731838"/>
          </a:xfr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Bookman Old Style" pitchFamily="18" charset="0"/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1098-DAC4-4D82-9EF7-1E5E35403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0AEC4-CC1B-44A2-A09B-D6A11D12F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9E69D-EFBC-4101-A2F2-5D2802080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tx1"/>
          </a:solidFill>
        </p:spPr>
        <p:txBody>
          <a:bodyPr/>
          <a:lstStyle>
            <a:lvl1pPr marL="450850" indent="0">
              <a:tabLst>
                <a:tab pos="8524875" algn="l"/>
              </a:tabLst>
              <a:defRPr b="1" i="0" baseline="0">
                <a:solidFill>
                  <a:srgbClr val="00FFFF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290" y="1500174"/>
            <a:ext cx="7572428" cy="4614866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928794" y="6510358"/>
            <a:ext cx="1233510" cy="347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CS" smtClean="0">
                <a:solidFill>
                  <a:srgbClr val="000000"/>
                </a:solidFill>
              </a:rPr>
              <a:t>1.6.2011.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352583-8EDB-4D7F-86A5-3A93A32D209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44CEF-D674-47E2-9E15-EB592313B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176B8-E9C5-4732-A32E-4ACDB09D9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9A08F-88E9-4FA2-9A7D-B6880803C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5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5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5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5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5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57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61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6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C2912A2-1F07-4CBE-B59B-6840CC2547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3"/>
              </a:rPr>
              <a:t>Free Powerpoint Templates</a:t>
            </a:r>
            <a:endParaRPr lang="fr-FR"/>
          </a:p>
        </p:txBody>
      </p:sp>
      <p:pic>
        <p:nvPicPr>
          <p:cNvPr id="1027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p:transition spd="med">
    <p:rand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Documents and Settings\Administrator\Application Data\Microsoft\Media Catalog\Computer Lov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1524000" cy="24384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CS" smtClean="0">
                <a:solidFill>
                  <a:srgbClr val="FFFFFF"/>
                </a:solidFill>
              </a:rPr>
              <a:t>1.6.2011.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5780178-093C-40D0-8FCB-8606B6D6DB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 spd="med">
    <p:random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random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FF"/>
                </a:solidFill>
                <a:hlinkClick r:id="rId3"/>
              </a:rPr>
              <a:t>Free Powerpoint Templates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1055" name="Picture 31" descr="bbc vcfs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429652" y="628652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9594505-1AD3-4C95-9FF2-25CF5953C716}" type="slidenum">
              <a:rPr lang="fr-FR" b="1" smtClean="0">
                <a:solidFill>
                  <a:srgbClr val="1F2D4A"/>
                </a:solidFill>
              </a:rPr>
              <a:pPr/>
              <a:t>‹#›</a:t>
            </a:fld>
            <a:endParaRPr lang="fr-FR" b="1" dirty="0">
              <a:solidFill>
                <a:srgbClr val="1F2D4A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0245">
            <a:off x="3349182" y="6173147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 descr="boombox_l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318">
            <a:off x="5916294" y="5770403"/>
            <a:ext cx="1144479" cy="10173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</p:sldLayoutIdLst>
  <p:transition spd="med"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sr-Latn-CS" smtClean="0"/>
              <a:t>1.6.2011.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fld id="{3C2912A2-1F07-4CBE-B59B-6840CC2547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1224">
            <a:off x="6888951" y="1969525"/>
            <a:ext cx="1632927" cy="8429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spd="med">
    <p:random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5400000">
            <a:off x="-1772345" y="2860577"/>
            <a:ext cx="6417122" cy="1073248"/>
          </a:xfrm>
        </p:spPr>
        <p:txBody>
          <a:bodyPr vert="wordArtVert" wrap="none">
            <a:prstTxWarp prst="textFadeRight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r-HR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stellar" pitchFamily="18" charset="0"/>
              </a:rPr>
              <a:t>UTJECAJ MEDIJA</a:t>
            </a:r>
            <a:endParaRPr lang="hr-HR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1026" name="Picture 2" descr="F:\anketa\mass_media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45228"/>
            <a:ext cx="4104455" cy="4292240"/>
          </a:xfrm>
          <a:prstGeom prst="rect">
            <a:avLst/>
          </a:prstGeom>
          <a:noFill/>
        </p:spPr>
      </p:pic>
      <p:pic>
        <p:nvPicPr>
          <p:cNvPr id="1027" name="Picture 3" descr="F:\anketa\masmediji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4710">
            <a:off x="2989942" y="4310814"/>
            <a:ext cx="1052174" cy="996377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6660232" y="58772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OŠ cestica</a:t>
            </a:r>
          </a:p>
          <a:p>
            <a:pPr algn="ctr"/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1.VI.2011.</a:t>
            </a:r>
            <a:endParaRPr lang="hr-H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148064" y="26064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anketa</a:t>
            </a:r>
            <a:endParaRPr lang="hr-HR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93003" cy="731838"/>
          </a:xfrm>
        </p:spPr>
        <p:txBody>
          <a:bodyPr/>
          <a:lstStyle/>
          <a:p>
            <a:r>
              <a:rPr lang="hr-HR" dirty="0" smtClean="0"/>
              <a:t>KOLIKO ČESTO KUPUJUEŠ NOVINE  I ČASOPISE?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82218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93003" cy="731838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Koliko često čitaš knjige / tisak izvan školske lektire?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85720" y="1052736"/>
          <a:ext cx="8534752" cy="556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293003" cy="731838"/>
          </a:xfrm>
        </p:spPr>
        <p:txBody>
          <a:bodyPr/>
          <a:lstStyle/>
          <a:p>
            <a:r>
              <a:rPr lang="hr-HR" sz="3200" dirty="0" smtClean="0">
                <a:solidFill>
                  <a:srgbClr val="00FF00"/>
                </a:solidFill>
              </a:rPr>
              <a:t>NAJINTERESANTNIJE SU MI TEME KNIGA KOJE GOVORE O:</a:t>
            </a:r>
            <a:endParaRPr lang="hr-HR" sz="3200" dirty="0">
              <a:solidFill>
                <a:srgbClr val="00FF00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321008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293003" cy="731838"/>
          </a:xfrm>
        </p:spPr>
        <p:txBody>
          <a:bodyPr/>
          <a:lstStyle/>
          <a:p>
            <a:r>
              <a:rPr lang="hr-HR" dirty="0" smtClean="0">
                <a:latin typeface="Berlin Sans FB Demi" pitchFamily="34" charset="0"/>
              </a:rPr>
              <a:t>Knjigu i članke u časopisu smatram  kvalitetnima ako:</a:t>
            </a:r>
            <a:endParaRPr lang="hr-HR" dirty="0">
              <a:latin typeface="Berlin Sans FB Demi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000100" y="1785926"/>
          <a:ext cx="557216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700" dirty="0" smtClean="0">
                <a:latin typeface="Candara" pitchFamily="34" charset="0"/>
              </a:rPr>
              <a:t>Kome bi poklonio/poklonila knjigu?</a:t>
            </a:r>
            <a:endParaRPr lang="hr-HR" sz="3700" dirty="0">
              <a:latin typeface="Candara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279525" y="1600200"/>
          <a:ext cx="5257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7293003" cy="731838"/>
          </a:xfrm>
        </p:spPr>
        <p:txBody>
          <a:bodyPr/>
          <a:lstStyle/>
          <a:p>
            <a:r>
              <a:rPr lang="hr-HR" sz="5000" dirty="0" smtClean="0">
                <a:latin typeface="Algerian" pitchFamily="82" charset="0"/>
              </a:rPr>
              <a:t>Gdje voliš </a:t>
            </a:r>
            <a:r>
              <a:rPr lang="hr-HR" sz="4800" dirty="0" smtClean="0">
                <a:latin typeface="Berlin Sans FB Demi" pitchFamily="34" charset="0"/>
              </a:rPr>
              <a:t>Č</a:t>
            </a:r>
            <a:r>
              <a:rPr lang="hr-HR" sz="5000" dirty="0" smtClean="0">
                <a:latin typeface="Algerian" pitchFamily="82" charset="0"/>
              </a:rPr>
              <a:t>itati?</a:t>
            </a:r>
            <a:endParaRPr lang="hr-HR" sz="5000" dirty="0">
              <a:latin typeface="Algerian" pitchFamily="82" charset="0"/>
            </a:endParaRP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1279525" y="1600200"/>
          <a:ext cx="5257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 rot="21114499">
            <a:off x="790705" y="2872094"/>
            <a:ext cx="7947310" cy="1829944"/>
          </a:xfrm>
        </p:spPr>
        <p:txBody>
          <a:bodyPr>
            <a:prstTxWarp prst="textDeflateBottom">
              <a:avLst>
                <a:gd name="adj" fmla="val 60293"/>
              </a:avLst>
            </a:prstTxWarp>
            <a:scene3d>
              <a:camera prst="perspectiveFront"/>
              <a:lightRig rig="threePt" dir="t"/>
            </a:scene3d>
          </a:bodyPr>
          <a:lstStyle/>
          <a:p>
            <a:r>
              <a:rPr lang="hr-HR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RAČUNALA I INTERNET</a:t>
            </a:r>
            <a:endParaRPr lang="hr-HR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r-Latn-CS" dirty="0" smtClean="0">
                <a:latin typeface="Bookman Old Style" pitchFamily="18" charset="0"/>
              </a:rPr>
              <a:t>Imaš li računalo?</a:t>
            </a:r>
            <a:endParaRPr lang="sr-Latn-CS" dirty="0">
              <a:latin typeface="Bookman Old Style" pitchFamily="18" charset="0"/>
            </a:endParaRPr>
          </a:p>
        </p:txBody>
      </p:sp>
      <p:graphicFrame>
        <p:nvGraphicFramePr>
          <p:cNvPr id="9" name="Grafikon 8"/>
          <p:cNvGraphicFramePr/>
          <p:nvPr/>
        </p:nvGraphicFramePr>
        <p:xfrm>
          <a:off x="1428728" y="1357298"/>
          <a:ext cx="7429520" cy="484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Gdje je računalo smješteno?</a:t>
            </a:r>
            <a:endParaRPr lang="hr-HR" dirty="0">
              <a:latin typeface="Bookman Old Style" pitchFamily="18" charset="0"/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1079104" y="1500188"/>
          <a:ext cx="8064896" cy="535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U koju svrhu najčešće koristiš računalo?</a:t>
            </a:r>
            <a:endParaRPr lang="hr-HR" dirty="0">
              <a:latin typeface="Bookman Old Style" pitchFamily="18" charset="0"/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8429654" cy="468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0488264">
            <a:off x="1357290" y="1928802"/>
            <a:ext cx="7085013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CS" sz="6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KNJIGE, NOVINE I ČASOPISI</a:t>
            </a:r>
            <a:endParaRPr lang="sr-Latn-CS" sz="6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616">
            <a:off x="1399771" y="4844028"/>
            <a:ext cx="2374285" cy="122568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rgbClr val="FFFF00"/>
                </a:solidFill>
                <a:latin typeface="Berlin Sans FB Demi" pitchFamily="34" charset="0"/>
              </a:rPr>
              <a:t>Služiš li se </a:t>
            </a:r>
            <a:r>
              <a:rPr lang="sr-Latn-CS" dirty="0" err="1" smtClean="0">
                <a:solidFill>
                  <a:srgbClr val="FFFF00"/>
                </a:solidFill>
                <a:latin typeface="Berlin Sans FB Demi" pitchFamily="34" charset="0"/>
              </a:rPr>
              <a:t>internetom</a:t>
            </a:r>
            <a:r>
              <a:rPr lang="sr-Latn-CS" dirty="0" smtClean="0">
                <a:solidFill>
                  <a:srgbClr val="FFFF00"/>
                </a:solidFill>
                <a:latin typeface="Berlin Sans FB Demi" pitchFamily="34" charset="0"/>
              </a:rPr>
              <a:t>?</a:t>
            </a:r>
            <a:endParaRPr lang="sr-Latn-CS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aphicFrame>
        <p:nvGraphicFramePr>
          <p:cNvPr id="8" name="Grafikon 7"/>
          <p:cNvGraphicFramePr/>
          <p:nvPr/>
        </p:nvGraphicFramePr>
        <p:xfrm>
          <a:off x="1285852" y="1571612"/>
          <a:ext cx="692948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2">
                <a:lumMod val="75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79000">
              <a:schemeClr val="accent2">
                <a:lumMod val="40000"/>
                <a:lumOff val="60000"/>
                <a:alpha val="4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Berlin Sans FB Demi" pitchFamily="34" charset="0"/>
              </a:rPr>
              <a:t>Koliko se često koristiš internetom?</a:t>
            </a:r>
            <a:endParaRPr lang="hr-HR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1214414" y="1500188"/>
          <a:ext cx="7715274" cy="495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CFF66"/>
            </a:gs>
            <a:gs pos="50000">
              <a:srgbClr val="99FF99"/>
            </a:gs>
            <a:gs pos="79000">
              <a:srgbClr val="33CC33">
                <a:alpha val="45882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Berlin Sans FB Demi" pitchFamily="34" charset="0"/>
              </a:rPr>
              <a:t>Koliko dnevno vremena provodiš na internetu?</a:t>
            </a:r>
            <a:endParaRPr lang="hr-HR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1285851" y="1357298"/>
          <a:ext cx="7858149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Bodoni MT Black" pitchFamily="18" charset="0"/>
              </a:rPr>
              <a:t>Najviše koristiš internet za:</a:t>
            </a:r>
            <a:endParaRPr lang="sr-Latn-CS" dirty="0">
              <a:latin typeface="Bodoni MT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graphicFrame>
        <p:nvGraphicFramePr>
          <p:cNvPr id="8" name="Grafikon 7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322"/>
          </a:xfrm>
        </p:spPr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Koju društvenu mrežu koristiš?</a:t>
            </a:r>
            <a:endParaRPr lang="hr-HR" dirty="0">
              <a:latin typeface="Bookman Old Style" pitchFamily="18" charset="0"/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1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98486"/>
          </a:xfrm>
        </p:spPr>
        <p:txBody>
          <a:bodyPr/>
          <a:lstStyle/>
          <a:p>
            <a:r>
              <a:rPr lang="hr-HR" sz="4000" dirty="0" smtClean="0">
                <a:latin typeface="Agency FB" pitchFamily="34" charset="0"/>
              </a:rPr>
              <a:t>Jesu li ti svi prijatelji na društvenoj mreži osobe koje poznaješ?</a:t>
            </a:r>
            <a:endParaRPr lang="hr-HR" sz="4000" dirty="0">
              <a:latin typeface="Agency FB" pitchFamily="34" charset="0"/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1547664" y="1412776"/>
          <a:ext cx="759633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 dirty="0" smtClean="0">
                <a:solidFill>
                  <a:srgbClr val="F8F8F8"/>
                </a:solidFill>
                <a:latin typeface="Arial Narrow" pitchFamily="34" charset="0"/>
              </a:rPr>
              <a:t>S koliko nepoznatih osoba si komunicirao/la putem interneta?</a:t>
            </a:r>
            <a:endParaRPr lang="sr-Latn-CS" sz="4000" dirty="0">
              <a:solidFill>
                <a:srgbClr val="F8F8F8"/>
              </a:solidFill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graphicFrame>
        <p:nvGraphicFramePr>
          <p:cNvPr id="8" name="Grafikon 7"/>
          <p:cNvGraphicFramePr/>
          <p:nvPr/>
        </p:nvGraphicFramePr>
        <p:xfrm>
          <a:off x="928662" y="1500150"/>
          <a:ext cx="8072494" cy="500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r-HR" sz="4000" dirty="0" smtClean="0">
                <a:solidFill>
                  <a:srgbClr val="F8F8F8"/>
                </a:solidFill>
              </a:rPr>
              <a:t>Jesi li se ikad lažno predstavio na internetu</a:t>
            </a:r>
            <a:r>
              <a:rPr lang="hr-HR" sz="2000" b="0" i="1" dirty="0" smtClean="0">
                <a:solidFill>
                  <a:srgbClr val="F8F8F8"/>
                </a:solidFill>
              </a:rPr>
              <a:t> (lažno ime, slika, starost, mjesto…) </a:t>
            </a:r>
            <a:r>
              <a:rPr lang="hr-HR" b="0" i="1" dirty="0" smtClean="0">
                <a:solidFill>
                  <a:srgbClr val="F8F8F8"/>
                </a:solidFill>
              </a:rPr>
              <a:t>?</a:t>
            </a:r>
            <a:endParaRPr lang="hr-HR" sz="4000" dirty="0">
              <a:solidFill>
                <a:srgbClr val="F8F8F8"/>
              </a:solidFill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857224" y="1428736"/>
          <a:ext cx="8072464" cy="482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r-HR" sz="3600" dirty="0" smtClean="0">
                <a:solidFill>
                  <a:srgbClr val="F8F8F8"/>
                </a:solidFill>
                <a:latin typeface="Book Antiqua" pitchFamily="18" charset="0"/>
              </a:rPr>
              <a:t>Ako je odgovor na prethodno pitanje DA, učinio/</a:t>
            </a:r>
            <a:r>
              <a:rPr lang="hr-HR" sz="3600" dirty="0" err="1" smtClean="0">
                <a:solidFill>
                  <a:srgbClr val="F8F8F8"/>
                </a:solidFill>
                <a:latin typeface="Book Antiqua" pitchFamily="18" charset="0"/>
              </a:rPr>
              <a:t>la</a:t>
            </a:r>
            <a:r>
              <a:rPr lang="hr-HR" sz="3600" dirty="0" smtClean="0">
                <a:solidFill>
                  <a:srgbClr val="F8F8F8"/>
                </a:solidFill>
                <a:latin typeface="Book Antiqua" pitchFamily="18" charset="0"/>
              </a:rPr>
              <a:t> si to zbog:</a:t>
            </a:r>
            <a:endParaRPr lang="hr-HR" sz="3600" dirty="0">
              <a:solidFill>
                <a:srgbClr val="F8F8F8"/>
              </a:solidFill>
              <a:latin typeface="Book Antiqua" pitchFamily="18" charset="0"/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9001156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Osjećao/la sam se neugodno boraveći na internetu?</a:t>
            </a:r>
            <a:endParaRPr lang="sr-Latn-CS" dirty="0"/>
          </a:p>
        </p:txBody>
      </p:sp>
      <p:graphicFrame>
        <p:nvGraphicFramePr>
          <p:cNvPr id="4" name="Grafikon 3"/>
          <p:cNvGraphicFramePr/>
          <p:nvPr/>
        </p:nvGraphicFramePr>
        <p:xfrm>
          <a:off x="1357290" y="1500174"/>
          <a:ext cx="750099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Čitaš li časopise u: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279525" y="1600200"/>
          <a:ext cx="5257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400" dirty="0" smtClean="0">
                <a:latin typeface="Comic Sans MS" pitchFamily="66" charset="0"/>
              </a:rPr>
              <a:t>Trpe li tvoje ocjene i školske obveze zbog vremena provedenog na internetu?</a:t>
            </a:r>
            <a:endParaRPr lang="hr-HR" sz="3400" dirty="0">
              <a:latin typeface="Comic Sans MS" pitchFamily="66" charset="0"/>
            </a:endParaRPr>
          </a:p>
        </p:txBody>
      </p:sp>
      <p:graphicFrame>
        <p:nvGraphicFramePr>
          <p:cNvPr id="11" name="Rezervirano mjesto sadržaja 10"/>
          <p:cNvGraphicFramePr>
            <a:graphicFrameLocks noGrp="1"/>
          </p:cNvGraphicFramePr>
          <p:nvPr>
            <p:ph idx="1"/>
          </p:nvPr>
        </p:nvGraphicFramePr>
        <p:xfrm>
          <a:off x="1357313" y="1500188"/>
          <a:ext cx="7572375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često manje spavaš zbog noćnih sati provedenih </a:t>
            </a:r>
            <a:r>
              <a:rPr lang="hr-HR" dirty="0" err="1" smtClean="0"/>
              <a:t>online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1357290" y="1571612"/>
          <a:ext cx="757242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 dirty="0" smtClean="0"/>
              <a:t>Koliko često odlučiš ostati za računalom umjesto da izađeš van s prijateljima?</a:t>
            </a:r>
            <a:endParaRPr lang="sr-Latn-C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graphicFrame>
        <p:nvGraphicFramePr>
          <p:cNvPr id="8" name="Grafikon 7"/>
          <p:cNvGraphicFramePr/>
          <p:nvPr/>
        </p:nvGraphicFramePr>
        <p:xfrm>
          <a:off x="1714480" y="1643050"/>
          <a:ext cx="7072362" cy="434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Znaju li se tvoji roditelji koristiti internetom?</a:t>
            </a:r>
            <a:endParaRPr lang="hr-HR" sz="4000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1357313" y="1556792"/>
          <a:ext cx="7786687" cy="505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Znaju li tvoji roditelji što radiš na internetu?</a:t>
            </a:r>
            <a:endParaRPr lang="hr-HR" sz="4000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1357313" y="1500188"/>
          <a:ext cx="7572375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 dirty="0" smtClean="0"/>
              <a:t>Ograničavaju li ti roditelji vrijeme provedeno na internetu?</a:t>
            </a:r>
            <a:endParaRPr lang="sr-Latn-CS" sz="4000" dirty="0"/>
          </a:p>
        </p:txBody>
      </p:sp>
      <p:graphicFrame>
        <p:nvGraphicFramePr>
          <p:cNvPr id="8" name="Grafikon 7"/>
          <p:cNvGraphicFramePr/>
          <p:nvPr/>
        </p:nvGraphicFramePr>
        <p:xfrm>
          <a:off x="1571604" y="1428736"/>
          <a:ext cx="697709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Smatraš li se “ovisnikom” o internetu?</a:t>
            </a:r>
            <a:endParaRPr lang="hr-HR" dirty="0"/>
          </a:p>
        </p:txBody>
      </p:sp>
      <p:graphicFrame>
        <p:nvGraphicFramePr>
          <p:cNvPr id="8" name="Grafikon 7"/>
          <p:cNvGraphicFramePr/>
          <p:nvPr/>
        </p:nvGraphicFramePr>
        <p:xfrm>
          <a:off x="1571604" y="1428736"/>
          <a:ext cx="7572396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 bwMode="auto">
          <a:xfrm>
            <a:off x="571472" y="1428736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6000" b="1" dirty="0" smtClean="0">
                <a:ln/>
                <a:solidFill>
                  <a:schemeClr val="bg2">
                    <a:lumMod val="50000"/>
                    <a:lumOff val="50000"/>
                  </a:schemeClr>
                </a:solidFill>
              </a:rPr>
              <a:t>TELEVIZIJA, RADIO I MOBITEL</a:t>
            </a:r>
          </a:p>
        </p:txBody>
      </p:sp>
      <p:sp>
        <p:nvSpPr>
          <p:cNvPr id="2051" name="Podnaslov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0245">
            <a:off x="3907183" y="5907454"/>
            <a:ext cx="635290" cy="63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4" descr="boombox_l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5318">
            <a:off x="6450298" y="5526691"/>
            <a:ext cx="1381995" cy="122844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Koju televizijsku postaju najradije gledaš?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830042" cy="475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hr-HR" sz="4000" dirty="0" smtClean="0"/>
              <a:t>Koliko dnevno gledaš televiziju?</a:t>
            </a:r>
            <a:endParaRPr lang="hr-HR" sz="40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043608" y="1268760"/>
          <a:ext cx="7848872" cy="490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često čitaš časopise?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279525" y="1600200"/>
          <a:ext cx="5257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U koje doba najčešće gledaš TV?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352928" cy="490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Koje televizijske sadržaje najčešće pratiš?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FFC000"/>
                </a:solidFill>
              </a:rPr>
              <a:t>Koje vrste serija voliš gledati?</a:t>
            </a:r>
            <a:endParaRPr lang="hr-HR" sz="4000" dirty="0">
              <a:solidFill>
                <a:srgbClr val="FFC000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85720" y="1052736"/>
          <a:ext cx="864399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4" grpId="0">
        <p:bldAsOne/>
      </p:bldGraphic>
      <p:bldGraphic spid="4" grpId="1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FF0066"/>
                </a:solidFill>
              </a:rPr>
              <a:t>Koje filmove najradije gledaš?</a:t>
            </a:r>
            <a:endParaRPr lang="hr-HR" sz="4000" dirty="0">
              <a:solidFill>
                <a:srgbClr val="FF0066"/>
              </a:solidFill>
            </a:endParaRP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755576" y="1052736"/>
          <a:ext cx="838842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srgbClr val="FF0000"/>
                </a:solidFill>
              </a:rPr>
              <a:t>Koje vrste igranih filmova najradije gledaš?</a:t>
            </a:r>
            <a:endParaRPr lang="hr-HR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4282" y="1643062"/>
          <a:ext cx="8715435" cy="492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52736"/>
          </a:xfrm>
        </p:spPr>
        <p:txBody>
          <a:bodyPr/>
          <a:lstStyle/>
          <a:p>
            <a:r>
              <a:rPr lang="hr-HR" sz="4000" dirty="0" smtClean="0"/>
              <a:t>Najviše volim pogledati filmove: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229600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Slušaš li radio?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115616" y="548680"/>
          <a:ext cx="7686625" cy="545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640960" cy="1143000"/>
          </a:xfrm>
        </p:spPr>
        <p:txBody>
          <a:bodyPr/>
          <a:lstStyle/>
          <a:p>
            <a:r>
              <a:rPr lang="hr-HR" sz="4000" dirty="0" smtClean="0"/>
              <a:t>Koja ti je omiljena radio </a:t>
            </a:r>
            <a:r>
              <a:rPr lang="hr-HR" sz="3600" dirty="0" smtClean="0"/>
              <a:t>postaja</a:t>
            </a:r>
            <a:r>
              <a:rPr lang="hr-HR" sz="4000" dirty="0" smtClean="0"/>
              <a:t>?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KOJU VRSTU GLAZBE SLUŠAŠ?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IMAŠ LI MOBITEL?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712967" cy="526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Čitaš li znanstveno - popularne i poučne časopise za mlade?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214414" y="1628800"/>
          <a:ext cx="5589834" cy="475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KOLIKO GODINA SI IMAO/LA KAD SI DOBIO/LA PRVI MOBITEL?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885828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ZA KOJE SADRŽAJE NAJVIŠE KORISTIŠ MOBITEL</a:t>
            </a:r>
            <a:r>
              <a:rPr lang="hr-HR" dirty="0" smtClean="0"/>
              <a:t>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85720" y="1412776"/>
          <a:ext cx="8858280" cy="468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439850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Snap ITC" pitchFamily="82" charset="0"/>
              </a:rPr>
              <a:t>Mjesečno trošim na mobitel?</a:t>
            </a:r>
            <a:endParaRPr lang="hr-HR" dirty="0">
              <a:solidFill>
                <a:schemeClr val="bg2">
                  <a:lumMod val="50000"/>
                  <a:lumOff val="50000"/>
                </a:schemeClr>
              </a:solidFill>
              <a:latin typeface="Snap ITC" pitchFamily="82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66"/>
                </a:solidFill>
                <a:latin typeface="Viner Hand ITC" pitchFamily="66" charset="0"/>
              </a:rPr>
              <a:t>Nosiš li mobitel u školu?</a:t>
            </a:r>
            <a:endParaRPr lang="hr-HR" dirty="0">
              <a:solidFill>
                <a:srgbClr val="FF0066"/>
              </a:solidFill>
              <a:latin typeface="Viner Hand ITC" pitchFamily="66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hr-HR" sz="2800" dirty="0" smtClean="0">
                <a:solidFill>
                  <a:srgbClr val="D765FF"/>
                </a:solidFill>
                <a:latin typeface="Kristen ITC" pitchFamily="66" charset="0"/>
              </a:rPr>
              <a:t>Smatraš li da su mediji korisni </a:t>
            </a:r>
            <a:r>
              <a:rPr lang="hr-HR" sz="2800" dirty="0" smtClean="0">
                <a:solidFill>
                  <a:srgbClr val="D765FF"/>
                </a:solidFill>
                <a:latin typeface="Kristen ITC" pitchFamily="66" charset="0"/>
              </a:rPr>
              <a:t/>
            </a:r>
            <a:br>
              <a:rPr lang="hr-HR" sz="2800" dirty="0" smtClean="0">
                <a:solidFill>
                  <a:srgbClr val="D765FF"/>
                </a:solidFill>
                <a:latin typeface="Kristen ITC" pitchFamily="66" charset="0"/>
              </a:rPr>
            </a:br>
            <a:r>
              <a:rPr lang="hr-HR" sz="2800" dirty="0" smtClean="0">
                <a:solidFill>
                  <a:srgbClr val="D765FF"/>
                </a:solidFill>
                <a:latin typeface="Kristen ITC" pitchFamily="66" charset="0"/>
              </a:rPr>
              <a:t>( INTRNET</a:t>
            </a:r>
            <a:r>
              <a:rPr lang="hr-HR" sz="2800" dirty="0" smtClean="0">
                <a:solidFill>
                  <a:srgbClr val="D765FF"/>
                </a:solidFill>
                <a:latin typeface="Kristen ITC" pitchFamily="66" charset="0"/>
              </a:rPr>
              <a:t>, RAČUNALO, TV, RADIO, </a:t>
            </a:r>
            <a:br>
              <a:rPr lang="hr-HR" sz="2800" dirty="0" smtClean="0">
                <a:solidFill>
                  <a:srgbClr val="D765FF"/>
                </a:solidFill>
                <a:latin typeface="Kristen ITC" pitchFamily="66" charset="0"/>
              </a:rPr>
            </a:br>
            <a:r>
              <a:rPr lang="hr-HR" sz="2800" dirty="0" smtClean="0">
                <a:solidFill>
                  <a:srgbClr val="D765FF"/>
                </a:solidFill>
                <a:latin typeface="Kristen ITC" pitchFamily="66" charset="0"/>
              </a:rPr>
              <a:t>MOBITEL, </a:t>
            </a:r>
            <a:r>
              <a:rPr lang="hr-HR" sz="2800" dirty="0" smtClean="0">
                <a:solidFill>
                  <a:srgbClr val="D765FF"/>
                </a:solidFill>
                <a:latin typeface="Kristen ITC" pitchFamily="66" charset="0"/>
              </a:rPr>
              <a:t>TISAK )?</a:t>
            </a:r>
            <a:endParaRPr lang="hr-HR" sz="2800" dirty="0">
              <a:solidFill>
                <a:srgbClr val="D765FF"/>
              </a:solidFill>
              <a:latin typeface="Kristen ITC" pitchFamily="66" charset="0"/>
            </a:endParaRP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428624" y="1643062"/>
          <a:ext cx="8501093" cy="500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C00000"/>
                </a:solidFill>
                <a:latin typeface="Bookman Old Style" pitchFamily="18" charset="0"/>
              </a:rPr>
              <a:t>Čitaš li koji od navedenih časopisa?</a:t>
            </a:r>
            <a:endParaRPr lang="hr-HR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3" name="Grafikon 2"/>
          <p:cNvGraphicFramePr/>
          <p:nvPr/>
        </p:nvGraphicFramePr>
        <p:xfrm>
          <a:off x="642910" y="1700808"/>
          <a:ext cx="6096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293004" cy="957250"/>
          </a:xfrm>
        </p:spPr>
        <p:txBody>
          <a:bodyPr/>
          <a:lstStyle/>
          <a:p>
            <a:r>
              <a:rPr lang="hr-HR" dirty="0" smtClean="0"/>
              <a:t>Koje rubrike u časopisima smatraš zanimljivim?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928662" y="1785926"/>
          <a:ext cx="5792805" cy="44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098-DAC4-4D82-9EF7-1E5E354034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293004" cy="885812"/>
          </a:xfrm>
        </p:spPr>
        <p:txBody>
          <a:bodyPr/>
          <a:lstStyle/>
          <a:p>
            <a:r>
              <a:rPr lang="hr-HR" sz="3200" dirty="0" smtClean="0"/>
              <a:t>Koje dnevne ili tjedne novine čitaš?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279524" y="1600200"/>
          <a:ext cx="550705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098-DAC4-4D82-9EF7-1E5E354034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357166"/>
            <a:ext cx="7920880" cy="1143008"/>
          </a:xfrm>
        </p:spPr>
        <p:txBody>
          <a:bodyPr/>
          <a:lstStyle/>
          <a:p>
            <a:r>
              <a:rPr lang="hr-HR" sz="2400" dirty="0" smtClean="0"/>
              <a:t>Koju od navedenih rubrika u dnevnim/tjednim novinama smatraš najzanimljivijom?</a:t>
            </a:r>
            <a:endParaRPr lang="hr-HR" sz="240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539552" y="1714488"/>
          <a:ext cx="6389903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1.6.2011.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1098-DAC4-4D82-9EF7-1E5E354034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6" grpId="1">
        <p:bldAsOne/>
      </p:bldGraphic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10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0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1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2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3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4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5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6_ITProblems">
  <a:themeElements>
    <a:clrScheme name="Office t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5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7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8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9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0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1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2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3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4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5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6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7_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 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em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Putovanje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Modèle par défaut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01159440</Template>
  <TotalTime>321</TotalTime>
  <Words>513</Words>
  <Application>Microsoft Office PowerPoint</Application>
  <PresentationFormat>Prikaz na zaslonu (4:3)</PresentationFormat>
  <Paragraphs>155</Paragraphs>
  <Slides>54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48</vt:i4>
      </vt:variant>
      <vt:variant>
        <vt:lpstr>Naslovi slajdova</vt:lpstr>
      </vt:variant>
      <vt:variant>
        <vt:i4>54</vt:i4>
      </vt:variant>
    </vt:vector>
  </HeadingPairs>
  <TitlesOfParts>
    <vt:vector size="102" baseType="lpstr">
      <vt:lpstr>01159440</vt:lpstr>
      <vt:lpstr>Tema10</vt:lpstr>
      <vt:lpstr>Modèle par défaut</vt:lpstr>
      <vt:lpstr>Metro</vt:lpstr>
      <vt:lpstr>1_01159440</vt:lpstr>
      <vt:lpstr>2_01159440</vt:lpstr>
      <vt:lpstr>3_01159440</vt:lpstr>
      <vt:lpstr>4_01159440</vt:lpstr>
      <vt:lpstr>5_01159440</vt:lpstr>
      <vt:lpstr>6_01159440</vt:lpstr>
      <vt:lpstr>7_01159440</vt:lpstr>
      <vt:lpstr>8_01159440</vt:lpstr>
      <vt:lpstr>9_01159440</vt:lpstr>
      <vt:lpstr>10_01159440</vt:lpstr>
      <vt:lpstr>ITProblems</vt:lpstr>
      <vt:lpstr>1_ITProblems</vt:lpstr>
      <vt:lpstr>2_ITProblems</vt:lpstr>
      <vt:lpstr>3_ITProblems</vt:lpstr>
      <vt:lpstr>4_ITProblems</vt:lpstr>
      <vt:lpstr>5_ITProblems</vt:lpstr>
      <vt:lpstr>6_ITProblems</vt:lpstr>
      <vt:lpstr>7_ITProblems</vt:lpstr>
      <vt:lpstr>8_ITProblems</vt:lpstr>
      <vt:lpstr>9_ITProblems</vt:lpstr>
      <vt:lpstr>10_ITProblems</vt:lpstr>
      <vt:lpstr>11_ITProblems</vt:lpstr>
      <vt:lpstr>12_ITProblems</vt:lpstr>
      <vt:lpstr>13_ITProblems</vt:lpstr>
      <vt:lpstr>14_ITProblems</vt:lpstr>
      <vt:lpstr>15_ITProblems</vt:lpstr>
      <vt:lpstr>16_ITProblems</vt:lpstr>
      <vt:lpstr>1_Modèle par défaut</vt:lpstr>
      <vt:lpstr>2_Modèle par défaut</vt:lpstr>
      <vt:lpstr>3_Modèle par défaut</vt:lpstr>
      <vt:lpstr>4_Modèle par défaut</vt:lpstr>
      <vt:lpstr>5_Modèle par défaut</vt:lpstr>
      <vt:lpstr>6_Modèle par défaut</vt:lpstr>
      <vt:lpstr>7_Modèle par défaut</vt:lpstr>
      <vt:lpstr>8_Modèle par défaut</vt:lpstr>
      <vt:lpstr>9_Modèle par défaut</vt:lpstr>
      <vt:lpstr>10_Modèle par défaut</vt:lpstr>
      <vt:lpstr>11_Modèle par défaut</vt:lpstr>
      <vt:lpstr>12_Modèle par défaut</vt:lpstr>
      <vt:lpstr>13_Modèle par défaut</vt:lpstr>
      <vt:lpstr>14_Modèle par défaut</vt:lpstr>
      <vt:lpstr>15_Modèle par défaut</vt:lpstr>
      <vt:lpstr>16_Modèle par défaut</vt:lpstr>
      <vt:lpstr>17_Modèle par défaut</vt:lpstr>
      <vt:lpstr>UTJECAJ MEDIJA</vt:lpstr>
      <vt:lpstr>KNJIGE, NOVINE I ČASOPISI</vt:lpstr>
      <vt:lpstr>Čitaš li časopise u:</vt:lpstr>
      <vt:lpstr>Koliko često čitaš časopise?</vt:lpstr>
      <vt:lpstr>Čitaš li znanstveno - popularne i poučne časopise za mlade?</vt:lpstr>
      <vt:lpstr>Čitaš li koji od navedenih časopisa?</vt:lpstr>
      <vt:lpstr>Koje rubrike u časopisima smatraš zanimljivim?</vt:lpstr>
      <vt:lpstr>Koje dnevne ili tjedne novine čitaš?</vt:lpstr>
      <vt:lpstr>Koju od navedenih rubrika u dnevnim/tjednim novinama smatraš najzanimljivijom?</vt:lpstr>
      <vt:lpstr>KOLIKO ČESTO KUPUJUEŠ NOVINE  I ČASOPISE?</vt:lpstr>
      <vt:lpstr>Koliko često čitaš knjige / tisak izvan školske lektire?</vt:lpstr>
      <vt:lpstr>NAJINTERESANTNIJE SU MI TEME KNIGA KOJE GOVORE O:</vt:lpstr>
      <vt:lpstr>Knjigu i članke u časopisu smatram  kvalitetnima ako:</vt:lpstr>
      <vt:lpstr>Kome bi poklonio/poklonila knjigu?</vt:lpstr>
      <vt:lpstr>Gdje voliš Čitati?</vt:lpstr>
      <vt:lpstr>RAČUNALA I INTERNET</vt:lpstr>
      <vt:lpstr>Imaš li računalo?</vt:lpstr>
      <vt:lpstr>Gdje je računalo smješteno?</vt:lpstr>
      <vt:lpstr>U koju svrhu najčešće koristiš računalo?</vt:lpstr>
      <vt:lpstr>Služiš li se internetom?</vt:lpstr>
      <vt:lpstr>Koliko se često koristiš internetom?</vt:lpstr>
      <vt:lpstr>Koliko dnevno vremena provodiš na internetu?</vt:lpstr>
      <vt:lpstr>Najviše koristiš internet za:</vt:lpstr>
      <vt:lpstr>Koju društvenu mrežu koristiš?</vt:lpstr>
      <vt:lpstr>Jesu li ti svi prijatelji na društvenoj mreži osobe koje poznaješ?</vt:lpstr>
      <vt:lpstr>S koliko nepoznatih osoba si komunicirao/la putem interneta?</vt:lpstr>
      <vt:lpstr>Jesi li se ikad lažno predstavio na internetu (lažno ime, slika, starost, mjesto…) ?</vt:lpstr>
      <vt:lpstr>Ako je odgovor na prethodno pitanje DA, učinio/la si to zbog:</vt:lpstr>
      <vt:lpstr>Osjećao/la sam se neugodno boraveći na internetu?</vt:lpstr>
      <vt:lpstr>Trpe li tvoje ocjene i školske obveze zbog vremena provedenog na internetu?</vt:lpstr>
      <vt:lpstr>Koliko često manje spavaš zbog noćnih sati provedenih online?</vt:lpstr>
      <vt:lpstr>Koliko često odlučiš ostati za računalom umjesto da izađeš van s prijateljima?</vt:lpstr>
      <vt:lpstr>Znaju li se tvoji roditelji koristiti internetom?</vt:lpstr>
      <vt:lpstr>Znaju li tvoji roditelji što radiš na internetu?</vt:lpstr>
      <vt:lpstr>Ograničavaju li ti roditelji vrijeme provedeno na internetu?</vt:lpstr>
      <vt:lpstr>Smatraš li se “ovisnikom” o internetu?</vt:lpstr>
      <vt:lpstr>TELEVIZIJA, RADIO I MOBITEL</vt:lpstr>
      <vt:lpstr>Koju televizijsku postaju najradije gledaš?</vt:lpstr>
      <vt:lpstr>Koliko dnevno gledaš televiziju?</vt:lpstr>
      <vt:lpstr>U koje doba najčešće gledaš TV?</vt:lpstr>
      <vt:lpstr>Koje televizijske sadržaje najčešće pratiš?</vt:lpstr>
      <vt:lpstr>Koje vrste serija voliš gledati?</vt:lpstr>
      <vt:lpstr>Koje filmove najradije gledaš?</vt:lpstr>
      <vt:lpstr>Koje vrste igranih filmova najradije gledaš?</vt:lpstr>
      <vt:lpstr>Najviše volim pogledati filmove:</vt:lpstr>
      <vt:lpstr>Slušaš li radio?</vt:lpstr>
      <vt:lpstr>Koja ti je omiljena radio postaja?</vt:lpstr>
      <vt:lpstr>KOJU VRSTU GLAZBE SLUŠAŠ?</vt:lpstr>
      <vt:lpstr>IMAŠ LI MOBITEL?</vt:lpstr>
      <vt:lpstr>KOLIKO GODINA SI IMAO/LA KAD SI DOBIO/LA PRVI MOBITEL?</vt:lpstr>
      <vt:lpstr>ZA KOJE SADRŽAJE NAJVIŠE KORISTIŠ MOBITEL?</vt:lpstr>
      <vt:lpstr>Mjesečno trošim na mobitel?</vt:lpstr>
      <vt:lpstr>Nosiš li mobitel u školu?</vt:lpstr>
      <vt:lpstr>Smatraš li da su mediji korisni  ( INTRNET, RAČUNALO, TV, RADIO,  MOBITEL, TISAK )?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KNJIGE, NOVINE I ČASOPISI</dc:title>
  <dc:subject/>
  <dc:creator>MIRJANA</dc:creator>
  <cp:keywords/>
  <dc:description/>
  <cp:lastModifiedBy>MIRJANA</cp:lastModifiedBy>
  <cp:revision>56</cp:revision>
  <dcterms:created xsi:type="dcterms:W3CDTF">2011-05-31T16:47:19Z</dcterms:created>
  <dcterms:modified xsi:type="dcterms:W3CDTF">2011-07-04T15:56:32Z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